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entury Gothic" panose="020B0502020202020204" pitchFamily="34" charset="0"/>
      <p:regular r:id="rId60"/>
      <p:bold r:id="rId61"/>
      <p:italic r:id="rId62"/>
      <p:boldItalic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  <p:embeddedFont>
      <p:font typeface="Roboto Slab" pitchFamily="2" charset="0"/>
      <p:regular r:id="rId72"/>
      <p:bold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54ECBC-34E9-4A51-BF0D-1717FEECFA6F}">
  <a:tblStyle styleId="{A854ECBC-34E9-4A51-BF0D-1717FEECFA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A465D7-D340-4FCA-BA7F-5953FDA2E7D6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8EF1622-637C-4854-B109-B4F8147C7A16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B0F2B4A-ECBF-4DBC-91FE-EC8845FAAB4F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4784320c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204784320c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d365d9fcc_1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dd365d9fcc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b654d91721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b654d91721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0f4ee4492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0f4ee4492c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d365d9fcc_1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1dd365d9fcc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dd365d9fcc_1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1dd365d9fcc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dd365d9fcc_1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dd365d9fcc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d365d9fcc_1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1dd365d9fcc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dd365d9fcc_1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dd365d9fcc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0f4ee4492c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0f4ee4492c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dd365d9fcc_1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1dd365d9fcc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590763ead_1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20590763ead_1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dd365d9fcc_1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1dd365d9fcc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b654d91721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b654d9172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b654d91721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1b654d9172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b654d91721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1b654d9172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b654d91721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1b654d9172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d365d9fcc_1_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1dd365d9fcc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dd365d9fcc_1_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1dd365d9fcc_1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0f4ee4492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0f4ee4492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b654d9172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b654d91721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b654d9172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b654d9172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5c4a7c78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05c4a7c7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dd365d9fcc_1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g1dd365d9fcc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dd365d9fcc_1_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dd365d9fcc_1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dd365d9fcc_1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1dd365d9fcc_1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dd365d9fcc_1_3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1dd365d9fcc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dd365d9fcc_1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1dd365d9fcc_1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dd365d9fcc_1_3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1dd365d9fcc_1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dd365d9fcc_1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dd365d9fcc_1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dd365d9fcc_1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1dd365d9fcc_1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dd365d9fcc_1_3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g1dd365d9fcc_1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dd365d9fcc_1_4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g1dd365d9fcc_1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7c562d386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27c562d386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0f4ee4492c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0f4ee4492c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dd365d9fcc_1_4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g1dd365d9fcc_1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dd365d9fcc_1_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g1dd365d9fcc_1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dd365d9fcc_1_4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1dd365d9fcc_1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27c562d38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27c562d38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27c562d386_0_3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g227c562d386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27c562d386_0_3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g227c562d386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27c562d386_0_3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g227c562d386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080bffbc3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080bffbc3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dd365d9fcc_1_4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g1dd365d9fcc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7c562d38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27c562d38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0f5a7652b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0f5a7652b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0f5a7652b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0f5a7652b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080bffbc39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g2080bffbc3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f9d4864ee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g1f9d4864e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7c562d386_0_1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227c562d38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0f5a7652b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0f5a7652b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dd365d9fcc_1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dd365d9fcc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d365d9fcc_1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dd365d9fcc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 Color Two Column">
  <p:cSld name="TITLE_AND_TWO_COLUMNS_1">
    <p:bg>
      <p:bgPr>
        <a:solidFill>
          <a:schemeClr val="accent4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>
            <a:off x="4387800" y="-75"/>
            <a:ext cx="4756200" cy="5143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Google Shape;56;p11"/>
          <p:cNvCxnSpPr/>
          <p:nvPr/>
        </p:nvCxnSpPr>
        <p:spPr>
          <a:xfrm>
            <a:off x="423088" y="8710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387900" y="184975"/>
            <a:ext cx="4174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3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">
  <p:cSld name="SECTION_TITLE_AND_DESCRIPTION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" name="Google Shape;80;p16"/>
          <p:cNvCxnSpPr/>
          <p:nvPr/>
        </p:nvCxnSpPr>
        <p:spPr>
          <a:xfrm>
            <a:off x="4887750" y="4520328"/>
            <a:ext cx="39405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265500" y="724200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4939500" y="1409825"/>
            <a:ext cx="3837000" cy="2870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" name="Google Shape;84;p16"/>
          <p:cNvCxnSpPr/>
          <p:nvPr/>
        </p:nvCxnSpPr>
        <p:spPr>
          <a:xfrm>
            <a:off x="265500" y="2230503"/>
            <a:ext cx="5409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5" name="Google Shape;8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950" y="2372950"/>
            <a:ext cx="3912299" cy="26081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CAPTION_ONLY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9500" y="3998150"/>
            <a:ext cx="5998800" cy="598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9500" y="3119250"/>
            <a:ext cx="7655400" cy="8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8700" y="152400"/>
            <a:ext cx="2971225" cy="3031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325" y="472438"/>
            <a:ext cx="2172525" cy="2391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250" y="769925"/>
            <a:ext cx="3194350" cy="17968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">
  <p:cSld name="BIG_NUMB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200"/>
              <a:buNone/>
              <a:defRPr sz="82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1" name="Google Shape;101;p19"/>
          <p:cNvCxnSpPr/>
          <p:nvPr/>
        </p:nvCxnSpPr>
        <p:spPr>
          <a:xfrm>
            <a:off x="2601750" y="2636278"/>
            <a:ext cx="3940500" cy="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 descr="Tag=AccentColor&#10;Flavor=Light&#10;Target=Fill"/>
          <p:cNvSpPr/>
          <p:nvPr/>
        </p:nvSpPr>
        <p:spPr>
          <a:xfrm flipH="1">
            <a:off x="1" y="236333"/>
            <a:ext cx="2266157" cy="107658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sz="3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628650" y="1508760"/>
            <a:ext cx="7886700" cy="31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b="1"/>
            </a:lvl1pPr>
            <a:lvl2pPr marL="91440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5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6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7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4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nouncements">
  <p:cSld name="TITLE_AND_BODY_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4581900" y="75"/>
            <a:ext cx="45621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24;p5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194000" cy="3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l="16827" t="11127" r="8778" b="5829"/>
          <a:stretch/>
        </p:blipFill>
        <p:spPr>
          <a:xfrm>
            <a:off x="5090100" y="999064"/>
            <a:ext cx="3545700" cy="31455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Text">
  <p:cSld name="TITLE_AND_BODY_1">
    <p:bg>
      <p:bgPr>
        <a:solidFill>
          <a:schemeClr val="accent2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6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l Text">
  <p:cSld name="TITLE_AND_BODY_1_1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Text">
  <p:cSld name="TITLE_AND_BODY_1_1_1">
    <p:bg>
      <p:bgPr>
        <a:solidFill>
          <a:schemeClr val="accen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8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Text 1">
  <p:cSld name="TITLE_AND_BODY_1_1_1_1">
    <p:bg>
      <p:bgPr>
        <a:solidFill>
          <a:schemeClr val="l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9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10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hyperlink" Target="https://cdn.pixabay.com/photo/2017/07/02/12/56/cat-2464434_960_720.jpg" TargetMode="Externa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hyperlink" Target="https://cdn.pixabay.com/photo/2017/07/02/12/56/cat-2464434_960_720.jpg" TargetMode="Externa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>
            <a:spLocks noGrp="1"/>
          </p:cNvSpPr>
          <p:nvPr>
            <p:ph type="title"/>
          </p:nvPr>
        </p:nvSpPr>
        <p:spPr>
          <a:xfrm>
            <a:off x="307175" y="921150"/>
            <a:ext cx="2997900" cy="1255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sz="3600"/>
              <a:t>CICS 110: Lecture 11</a:t>
            </a:r>
            <a:endParaRPr sz="1100"/>
          </a:p>
        </p:txBody>
      </p:sp>
      <p:sp>
        <p:nvSpPr>
          <p:cNvPr id="145" name="Google Shape;145;p31"/>
          <p:cNvSpPr txBox="1">
            <a:spLocks noGrp="1"/>
          </p:cNvSpPr>
          <p:nvPr>
            <p:ph type="body" idx="1"/>
          </p:nvPr>
        </p:nvSpPr>
        <p:spPr>
          <a:xfrm>
            <a:off x="578000" y="4347099"/>
            <a:ext cx="7886700" cy="610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Today: Sets, Dictionaries!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" name="Google Shape;146;p31"/>
          <p:cNvSpPr txBox="1">
            <a:spLocks noGrp="1"/>
          </p:cNvSpPr>
          <p:nvPr>
            <p:ph type="title"/>
          </p:nvPr>
        </p:nvSpPr>
        <p:spPr>
          <a:xfrm>
            <a:off x="307175" y="2634125"/>
            <a:ext cx="2997900" cy="1255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sz="2100"/>
              <a:t>Slides: Kobi Falus</a:t>
            </a:r>
            <a:endParaRPr sz="21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sz="2100"/>
              <a:t>Edited: Cole A. Reilly</a:t>
            </a:r>
            <a:endParaRPr sz="2100"/>
          </a:p>
        </p:txBody>
      </p:sp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238" y="807325"/>
            <a:ext cx="2348074" cy="33635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8" name="Google Shape;148;p31"/>
          <p:cNvPicPr preferRelativeResize="0"/>
          <p:nvPr/>
        </p:nvPicPr>
        <p:blipFill rotWithShape="1">
          <a:blip r:embed="rId4">
            <a:alphaModFix/>
          </a:blip>
          <a:srcRect l="10594" t="6794" r="9386" b="12987"/>
          <a:stretch/>
        </p:blipFill>
        <p:spPr>
          <a:xfrm>
            <a:off x="5922875" y="1433350"/>
            <a:ext cx="3028326" cy="22768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/>
          <p:nvPr/>
        </p:nvSpPr>
        <p:spPr>
          <a:xfrm>
            <a:off x="6679108" y="3172993"/>
            <a:ext cx="147702" cy="27813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What is a Data Structure?</a:t>
            </a:r>
            <a:endParaRPr/>
          </a:p>
        </p:txBody>
      </p:sp>
      <p:sp>
        <p:nvSpPr>
          <p:cNvPr id="269" name="Google Shape;269;p40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A </a:t>
            </a:r>
            <a:r>
              <a:rPr lang="en" sz="2400" b="1"/>
              <a:t>data structure </a:t>
            </a:r>
            <a:r>
              <a:rPr lang="en" sz="2400"/>
              <a:t>is a way of storing multiple pieces of data together in memory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Some new data structures: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Set (set)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Dictionary (dict)</a:t>
            </a:r>
            <a:endParaRPr/>
          </a:p>
          <a:p>
            <a:pPr marL="177800" lvl="0" indent="-2540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270" name="Google Shape;270;p40"/>
          <p:cNvSpPr/>
          <p:nvPr/>
        </p:nvSpPr>
        <p:spPr>
          <a:xfrm>
            <a:off x="4769069" y="1541206"/>
            <a:ext cx="951801" cy="33183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Greeting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40"/>
          <p:cNvSpPr/>
          <p:nvPr/>
        </p:nvSpPr>
        <p:spPr>
          <a:xfrm>
            <a:off x="5720869" y="1541206"/>
            <a:ext cx="473453" cy="33183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str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40"/>
          <p:cNvSpPr/>
          <p:nvPr/>
        </p:nvSpPr>
        <p:spPr>
          <a:xfrm>
            <a:off x="6275440" y="1541206"/>
            <a:ext cx="353962" cy="33183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40"/>
          <p:cNvSpPr/>
          <p:nvPr/>
        </p:nvSpPr>
        <p:spPr>
          <a:xfrm>
            <a:off x="6629402" y="1541206"/>
            <a:ext cx="353962" cy="33183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40"/>
          <p:cNvSpPr/>
          <p:nvPr/>
        </p:nvSpPr>
        <p:spPr>
          <a:xfrm>
            <a:off x="7315202" y="1541206"/>
            <a:ext cx="353962" cy="33183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l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40"/>
          <p:cNvSpPr/>
          <p:nvPr/>
        </p:nvSpPr>
        <p:spPr>
          <a:xfrm>
            <a:off x="6961241" y="1541206"/>
            <a:ext cx="353962" cy="33183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l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40"/>
          <p:cNvSpPr/>
          <p:nvPr/>
        </p:nvSpPr>
        <p:spPr>
          <a:xfrm>
            <a:off x="7669164" y="1541206"/>
            <a:ext cx="353962" cy="33183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o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40"/>
          <p:cNvSpPr/>
          <p:nvPr/>
        </p:nvSpPr>
        <p:spPr>
          <a:xfrm>
            <a:off x="4896464" y="2160639"/>
            <a:ext cx="3392129" cy="2580968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8" name="Google Shape;278;p40"/>
          <p:cNvGraphicFramePr/>
          <p:nvPr/>
        </p:nvGraphicFramePr>
        <p:xfrm>
          <a:off x="5795528" y="3172993"/>
          <a:ext cx="1612700" cy="278125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8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ones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9" name="Google Shape;279;p40"/>
          <p:cNvGraphicFramePr/>
          <p:nvPr/>
        </p:nvGraphicFramePr>
        <p:xfrm>
          <a:off x="5390684" y="4008058"/>
          <a:ext cx="685800" cy="278125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0" name="Google Shape;280;p40"/>
          <p:cNvGraphicFramePr/>
          <p:nvPr/>
        </p:nvGraphicFramePr>
        <p:xfrm>
          <a:off x="6797093" y="3982432"/>
          <a:ext cx="986350" cy="278125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93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float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1" name="Google Shape;281;p40"/>
          <p:cNvGraphicFramePr/>
          <p:nvPr/>
        </p:nvGraphicFramePr>
        <p:xfrm>
          <a:off x="6076484" y="2552883"/>
          <a:ext cx="986350" cy="278125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93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'one'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82" name="Google Shape;282;p40"/>
          <p:cNvCxnSpPr>
            <a:stCxn id="267" idx="2"/>
          </p:cNvCxnSpPr>
          <p:nvPr/>
        </p:nvCxnSpPr>
        <p:spPr>
          <a:xfrm rot="5400000">
            <a:off x="5964859" y="3219823"/>
            <a:ext cx="556800" cy="10194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3" name="Google Shape;283;p40"/>
          <p:cNvCxnSpPr/>
          <p:nvPr/>
        </p:nvCxnSpPr>
        <p:spPr>
          <a:xfrm rot="-5400000" flipH="1">
            <a:off x="6853896" y="3546077"/>
            <a:ext cx="527175" cy="345375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4" name="Google Shape;284;p40"/>
          <p:cNvCxnSpPr/>
          <p:nvPr/>
        </p:nvCxnSpPr>
        <p:spPr>
          <a:xfrm rot="10800000">
            <a:off x="6569689" y="2831008"/>
            <a:ext cx="838575" cy="481050"/>
          </a:xfrm>
          <a:prstGeom prst="bentConnector4">
            <a:avLst>
              <a:gd name="adj1" fmla="val -20445"/>
              <a:gd name="adj2" fmla="val 64453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 as Problem Solving</a:t>
            </a:r>
            <a:endParaRPr/>
          </a:p>
        </p:txBody>
      </p:sp>
      <p:sp>
        <p:nvSpPr>
          <p:cNvPr id="290" name="Google Shape;290;p41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5299500" cy="3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the main utilities of data structures is they allow for unique forms of problem solving.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we get the data into a certain form, it can be much easier to solve certain kinds of problems. If a list is sorted, it's incredibly quick to find the max, min, or median.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way of problem solving is the focus of the class CICS 210.</a:t>
            </a:r>
            <a:endParaRPr/>
          </a:p>
        </p:txBody>
      </p:sp>
      <p:pic>
        <p:nvPicPr>
          <p:cNvPr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800" y="1078100"/>
            <a:ext cx="3151800" cy="3151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780"/>
              <a:t>Sets</a:t>
            </a:r>
            <a:endParaRPr sz="6780"/>
          </a:p>
        </p:txBody>
      </p:sp>
      <p:sp>
        <p:nvSpPr>
          <p:cNvPr id="297" name="Google Shape;297;p42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Values that are unique, and unordered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What is a set?</a:t>
            </a:r>
            <a:endParaRPr/>
          </a:p>
        </p:txBody>
      </p:sp>
      <p:sp>
        <p:nvSpPr>
          <p:cNvPr id="303" name="Google Shape;303;p43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367700" cy="20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A </a:t>
            </a:r>
            <a:r>
              <a:rPr lang="en" sz="2400" b="1">
                <a:solidFill>
                  <a:schemeClr val="accent6"/>
                </a:solidFill>
              </a:rPr>
              <a:t>set</a:t>
            </a:r>
            <a:r>
              <a:rPr lang="en" sz="2400">
                <a:solidFill>
                  <a:schemeClr val="accent6"/>
                </a:solidFill>
              </a:rPr>
              <a:t> </a:t>
            </a:r>
            <a:r>
              <a:rPr lang="en" sz="2400"/>
              <a:t>is a collection of data where the data is:</a:t>
            </a:r>
            <a:endParaRPr/>
          </a:p>
          <a:p>
            <a:pPr marL="6858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" sz="2400"/>
              <a:t>All unique</a:t>
            </a:r>
            <a:endParaRPr sz="2100"/>
          </a:p>
          <a:p>
            <a:pPr marL="6858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" sz="2400"/>
              <a:t>Unordered</a:t>
            </a:r>
            <a:endParaRPr/>
          </a:p>
        </p:txBody>
      </p:sp>
      <p:sp>
        <p:nvSpPr>
          <p:cNvPr id="304" name="Google Shape;304;p43"/>
          <p:cNvSpPr txBox="1">
            <a:spLocks noGrp="1"/>
          </p:cNvSpPr>
          <p:nvPr>
            <p:ph type="body" idx="1"/>
          </p:nvPr>
        </p:nvSpPr>
        <p:spPr>
          <a:xfrm>
            <a:off x="387900" y="3025050"/>
            <a:ext cx="5951400" cy="18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/>
              <a:t>Sets are incredibly important in mathematics, and their use can solve a great many kinds of problems.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Set notation is traditionally built around the venn diagram</a:t>
            </a:r>
            <a:endParaRPr sz="2400"/>
          </a:p>
        </p:txBody>
      </p:sp>
      <p:pic>
        <p:nvPicPr>
          <p:cNvPr id="305" name="Google Shape;3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775" y="29753"/>
            <a:ext cx="3854974" cy="2851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Making a set</a:t>
            </a:r>
            <a:endParaRPr/>
          </a:p>
        </p:txBody>
      </p:sp>
      <p:sp>
        <p:nvSpPr>
          <p:cNvPr id="311" name="Google Shape;311;p44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1841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A set is declared using curly brackets: { }, or the set constructor set( 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 </a:t>
            </a:r>
            <a:endParaRPr/>
          </a:p>
        </p:txBody>
      </p:sp>
      <p:pic>
        <p:nvPicPr>
          <p:cNvPr id="312" name="Google Shape;312;p44" descr="Graphical user interface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35163"/>
          <a:stretch/>
        </p:blipFill>
        <p:spPr>
          <a:xfrm>
            <a:off x="4572000" y="316245"/>
            <a:ext cx="4211159" cy="28094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13" name="Google Shape;313;p44"/>
          <p:cNvSpPr txBox="1"/>
          <p:nvPr/>
        </p:nvSpPr>
        <p:spPr>
          <a:xfrm>
            <a:off x="615900" y="4056050"/>
            <a:ext cx="7912200" cy="6234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S_tier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'honeycomb'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'phish food'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'salted caramel'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'toffee'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C_tier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'Blueberry'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'Chocolate'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'Rhubarb'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4"/>
          <p:cNvSpPr txBox="1"/>
          <p:nvPr/>
        </p:nvSpPr>
        <p:spPr>
          <a:xfrm>
            <a:off x="98650" y="2293375"/>
            <a:ext cx="44091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Tier list is a collection of sets (each row is a set)</a:t>
            </a:r>
            <a:endParaRPr sz="400"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•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item appears in a row more than once</a:t>
            </a:r>
            <a:endParaRPr sz="400"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•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order of the items in a set has no meaning</a:t>
            </a:r>
            <a:endParaRPr sz="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Making a set</a:t>
            </a:r>
            <a:endParaRPr/>
          </a:p>
        </p:txBody>
      </p:sp>
      <p:sp>
        <p:nvSpPr>
          <p:cNvPr id="320" name="Google Shape;320;p45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1841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A set is declared using curly brackets: { } or the set constructor set( )</a:t>
            </a:r>
            <a:endParaRPr/>
          </a:p>
        </p:txBody>
      </p:sp>
      <p:sp>
        <p:nvSpPr>
          <p:cNvPr id="321" name="Google Shape;321;p45"/>
          <p:cNvSpPr txBox="1"/>
          <p:nvPr/>
        </p:nvSpPr>
        <p:spPr>
          <a:xfrm>
            <a:off x="562275" y="3436375"/>
            <a:ext cx="5745900" cy="6234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C_tier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'Blueberry'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'Chocolate'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'Rhubarb’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5"/>
          <p:cNvSpPr/>
          <p:nvPr/>
        </p:nvSpPr>
        <p:spPr>
          <a:xfrm>
            <a:off x="4572000" y="287631"/>
            <a:ext cx="4188600" cy="2838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Memory</a:t>
            </a:r>
            <a:endParaRPr sz="11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3" name="Google Shape;323;p45"/>
          <p:cNvSpPr/>
          <p:nvPr/>
        </p:nvSpPr>
        <p:spPr>
          <a:xfrm>
            <a:off x="7247216" y="1521174"/>
            <a:ext cx="147600" cy="209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4" name="Google Shape;324;p45"/>
          <p:cNvGraphicFramePr/>
          <p:nvPr/>
        </p:nvGraphicFramePr>
        <p:xfrm>
          <a:off x="5080820" y="23562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53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'Blueberry'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5" name="Google Shape;325;p45"/>
          <p:cNvGraphicFramePr/>
          <p:nvPr/>
        </p:nvGraphicFramePr>
        <p:xfrm>
          <a:off x="6848711" y="2330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7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'Chocolate'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6" name="Google Shape;326;p45"/>
          <p:cNvGraphicFramePr/>
          <p:nvPr/>
        </p:nvGraphicFramePr>
        <p:xfrm>
          <a:off x="5052283" y="7117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'Rhubarb'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7" name="Google Shape;327;p45"/>
          <p:cNvSpPr/>
          <p:nvPr/>
        </p:nvSpPr>
        <p:spPr>
          <a:xfrm>
            <a:off x="6747637" y="1523490"/>
            <a:ext cx="147600" cy="209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5"/>
          <p:cNvSpPr/>
          <p:nvPr/>
        </p:nvSpPr>
        <p:spPr>
          <a:xfrm>
            <a:off x="7029931" y="1597118"/>
            <a:ext cx="156600" cy="126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9" name="Google Shape;329;p45"/>
          <p:cNvCxnSpPr/>
          <p:nvPr/>
        </p:nvCxnSpPr>
        <p:spPr>
          <a:xfrm rot="5400000">
            <a:off x="6291317" y="1326670"/>
            <a:ext cx="625800" cy="14337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0" name="Google Shape;330;p45"/>
          <p:cNvCxnSpPr/>
          <p:nvPr/>
        </p:nvCxnSpPr>
        <p:spPr>
          <a:xfrm rot="-5400000" flipH="1">
            <a:off x="6911038" y="1643386"/>
            <a:ext cx="597600" cy="776700"/>
          </a:xfrm>
          <a:prstGeom prst="bentConnector3">
            <a:avLst>
              <a:gd name="adj1" fmla="val 72218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1" name="Google Shape;331;p45"/>
          <p:cNvCxnSpPr/>
          <p:nvPr/>
        </p:nvCxnSpPr>
        <p:spPr>
          <a:xfrm rot="5400000" flipH="1">
            <a:off x="6128553" y="617468"/>
            <a:ext cx="607200" cy="13521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aphicFrame>
        <p:nvGraphicFramePr>
          <p:cNvPr id="332" name="Google Shape;332;p45"/>
          <p:cNvGraphicFramePr/>
          <p:nvPr/>
        </p:nvGraphicFramePr>
        <p:xfrm>
          <a:off x="5678313" y="15211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2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C_tier</a:t>
                      </a:r>
                      <a:endParaRPr sz="13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Making a set</a:t>
            </a:r>
            <a:endParaRPr/>
          </a:p>
        </p:txBody>
      </p:sp>
      <p:sp>
        <p:nvSpPr>
          <p:cNvPr id="338" name="Google Shape;338;p46"/>
          <p:cNvSpPr/>
          <p:nvPr/>
        </p:nvSpPr>
        <p:spPr>
          <a:xfrm>
            <a:off x="4572000" y="287631"/>
            <a:ext cx="4188542" cy="2838066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Memory</a:t>
            </a:r>
            <a:endParaRPr sz="11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39" name="Google Shape;339;p46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1886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A set is declared using curly brackets: { } or the set constructor set( 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Since a set is </a:t>
            </a:r>
            <a:r>
              <a:rPr lang="en" sz="2400" u="sng"/>
              <a:t>unordered</a:t>
            </a:r>
            <a:r>
              <a:rPr lang="en" sz="2400"/>
              <a:t>, it can not be indexed</a:t>
            </a:r>
            <a:endParaRPr/>
          </a:p>
        </p:txBody>
      </p:sp>
      <p:sp>
        <p:nvSpPr>
          <p:cNvPr id="340" name="Google Shape;340;p46"/>
          <p:cNvSpPr txBox="1"/>
          <p:nvPr/>
        </p:nvSpPr>
        <p:spPr>
          <a:xfrm>
            <a:off x="516382" y="3486874"/>
            <a:ext cx="5745900" cy="6234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C_tier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'Blueberry'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'Chocolate'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'Rhubarb’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C_tier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100"/>
          </a:p>
        </p:txBody>
      </p:sp>
      <p:sp>
        <p:nvSpPr>
          <p:cNvPr id="341" name="Google Shape;341;p46"/>
          <p:cNvSpPr/>
          <p:nvPr/>
        </p:nvSpPr>
        <p:spPr>
          <a:xfrm>
            <a:off x="7247216" y="1521174"/>
            <a:ext cx="147702" cy="2094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2" name="Google Shape;342;p46"/>
          <p:cNvGraphicFramePr/>
          <p:nvPr/>
        </p:nvGraphicFramePr>
        <p:xfrm>
          <a:off x="5080819" y="23562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53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'Blueberry'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3" name="Google Shape;343;p46"/>
          <p:cNvGraphicFramePr/>
          <p:nvPr/>
        </p:nvGraphicFramePr>
        <p:xfrm>
          <a:off x="6848711" y="2330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7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'Chocolate'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4" name="Google Shape;344;p46"/>
          <p:cNvGraphicFramePr/>
          <p:nvPr/>
        </p:nvGraphicFramePr>
        <p:xfrm>
          <a:off x="5052283" y="7117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'Rhubarb'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45" name="Google Shape;345;p46"/>
          <p:cNvCxnSpPr>
            <a:stCxn id="341" idx="2"/>
          </p:cNvCxnSpPr>
          <p:nvPr/>
        </p:nvCxnSpPr>
        <p:spPr>
          <a:xfrm rot="5400000">
            <a:off x="6291317" y="1326670"/>
            <a:ext cx="625800" cy="14337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6" name="Google Shape;346;p46"/>
          <p:cNvCxnSpPr>
            <a:stCxn id="347" idx="2"/>
          </p:cNvCxnSpPr>
          <p:nvPr/>
        </p:nvCxnSpPr>
        <p:spPr>
          <a:xfrm rot="-5400000" flipH="1">
            <a:off x="6911038" y="1643386"/>
            <a:ext cx="597600" cy="776700"/>
          </a:xfrm>
          <a:prstGeom prst="bentConnector3">
            <a:avLst>
              <a:gd name="adj1" fmla="val 72218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8" name="Google Shape;348;p46"/>
          <p:cNvCxnSpPr>
            <a:stCxn id="349" idx="0"/>
          </p:cNvCxnSpPr>
          <p:nvPr/>
        </p:nvCxnSpPr>
        <p:spPr>
          <a:xfrm rot="5400000" flipH="1">
            <a:off x="6128553" y="617468"/>
            <a:ext cx="607200" cy="13521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7" name="Google Shape;347;p46"/>
          <p:cNvSpPr/>
          <p:nvPr/>
        </p:nvSpPr>
        <p:spPr>
          <a:xfrm>
            <a:off x="6747637" y="1523490"/>
            <a:ext cx="147702" cy="2094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6"/>
          <p:cNvSpPr/>
          <p:nvPr/>
        </p:nvSpPr>
        <p:spPr>
          <a:xfrm>
            <a:off x="7029931" y="1597118"/>
            <a:ext cx="156545" cy="12624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0" name="Google Shape;350;p46"/>
          <p:cNvGraphicFramePr/>
          <p:nvPr/>
        </p:nvGraphicFramePr>
        <p:xfrm>
          <a:off x="5678313" y="15211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2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C_tier</a:t>
                      </a:r>
                      <a:endParaRPr sz="13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1" name="Google Shape;351;p46"/>
          <p:cNvSpPr txBox="1"/>
          <p:nvPr/>
        </p:nvSpPr>
        <p:spPr>
          <a:xfrm>
            <a:off x="2896886" y="4221416"/>
            <a:ext cx="6128100" cy="623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TypeError: 'set' object is not subscriptable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Activity: Tier List Part 1</a:t>
            </a:r>
            <a:endParaRPr/>
          </a:p>
        </p:txBody>
      </p:sp>
      <p:sp>
        <p:nvSpPr>
          <p:cNvPr id="357" name="Google Shape;357;p47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52197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Try to make a tier list of foods!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There should be 5 tiers (5 sets): S, A, B, C, and D</a:t>
            </a:r>
            <a:br>
              <a:rPr lang="en" sz="2400"/>
            </a:br>
            <a:br>
              <a:rPr lang="en" sz="2400"/>
            </a:br>
            <a:r>
              <a:rPr lang="en" sz="2400"/>
              <a:t>Make sure you save it, because we will use them later in the lesson.</a:t>
            </a:r>
            <a:endParaRPr/>
          </a:p>
        </p:txBody>
      </p:sp>
      <p:pic>
        <p:nvPicPr>
          <p:cNvPr id="358" name="Google Shape;358;p47" descr="Graphical user interface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60240"/>
          <a:stretch/>
        </p:blipFill>
        <p:spPr>
          <a:xfrm>
            <a:off x="5607753" y="69819"/>
            <a:ext cx="3453847" cy="33361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9" name="Google Shape;359;p47"/>
          <p:cNvSpPr txBox="1">
            <a:spLocks noGrp="1"/>
          </p:cNvSpPr>
          <p:nvPr>
            <p:ph type="body" idx="1"/>
          </p:nvPr>
        </p:nvSpPr>
        <p:spPr>
          <a:xfrm>
            <a:off x="5725025" y="3454400"/>
            <a:ext cx="32193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1400">
                <a:latin typeface="Roboto Slab"/>
                <a:ea typeface="Roboto Slab"/>
                <a:cs typeface="Roboto Slab"/>
                <a:sym typeface="Roboto Slab"/>
              </a:rPr>
              <a:t>Another tier list I hard disagree with</a:t>
            </a:r>
            <a:endParaRPr sz="14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780"/>
              <a:t>Sets Methods</a:t>
            </a:r>
            <a:endParaRPr sz="6780"/>
          </a:p>
        </p:txBody>
      </p:sp>
      <p:sp>
        <p:nvSpPr>
          <p:cNvPr id="365" name="Google Shape;365;p48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can we do with sets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Some Set Methods</a:t>
            </a:r>
            <a:endParaRPr/>
          </a:p>
        </p:txBody>
      </p:sp>
      <p:sp>
        <p:nvSpPr>
          <p:cNvPr id="371" name="Google Shape;371;p49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39897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en" sz="2400">
                <a:solidFill>
                  <a:schemeClr val="accent6"/>
                </a:solidFill>
              </a:rPr>
              <a:t>Add(element):</a:t>
            </a:r>
            <a:r>
              <a:rPr lang="en" sz="2400"/>
              <a:t> Adds an element to the set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en" sz="2400">
                <a:solidFill>
                  <a:schemeClr val="accent6"/>
                </a:solidFill>
              </a:rPr>
              <a:t>Discard(element):</a:t>
            </a:r>
            <a:r>
              <a:rPr lang="en" sz="2400"/>
              <a:t> Removes the element from the set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Char char="❖"/>
            </a:pPr>
            <a:r>
              <a:rPr lang="en" sz="2400">
                <a:solidFill>
                  <a:schemeClr val="accent6"/>
                </a:solidFill>
              </a:rPr>
              <a:t>Pop():</a:t>
            </a:r>
            <a:r>
              <a:rPr lang="en" sz="2400"/>
              <a:t> Removes a random element and returns it</a:t>
            </a:r>
            <a:endParaRPr/>
          </a:p>
        </p:txBody>
      </p:sp>
      <p:sp>
        <p:nvSpPr>
          <p:cNvPr id="372" name="Google Shape;372;p49"/>
          <p:cNvSpPr txBox="1"/>
          <p:nvPr/>
        </p:nvSpPr>
        <p:spPr>
          <a:xfrm>
            <a:off x="4377690" y="335034"/>
            <a:ext cx="4726200" cy="3117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'apple'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'banana'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'lime'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'orange'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discard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'banana'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random_fruit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pop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random_fruit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  <p:sp>
        <p:nvSpPr>
          <p:cNvPr id="373" name="Google Shape;373;p49"/>
          <p:cNvSpPr txBox="1"/>
          <p:nvPr/>
        </p:nvSpPr>
        <p:spPr>
          <a:xfrm>
            <a:off x="3653790" y="3503456"/>
            <a:ext cx="5273100" cy="1454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{'banana', 'orange', 'apple', 'lime’}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{'orange', 'apple', 'lime’}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lime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{'apple', 'orange'}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>
            <a:spLocks noGrp="1"/>
          </p:cNvSpPr>
          <p:nvPr>
            <p:ph type="body" idx="1"/>
          </p:nvPr>
        </p:nvSpPr>
        <p:spPr>
          <a:xfrm>
            <a:off x="4939500" y="1409825"/>
            <a:ext cx="3915300" cy="28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>
                <a:latin typeface="Roboto Slab"/>
                <a:ea typeface="Roboto Slab"/>
                <a:cs typeface="Roboto Slab"/>
                <a:sym typeface="Roboto Slab"/>
              </a:rPr>
              <a:t>Data Structures</a:t>
            </a:r>
            <a:endParaRPr sz="170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>
                <a:latin typeface="Roboto Slab"/>
                <a:ea typeface="Roboto Slab"/>
                <a:cs typeface="Roboto Slab"/>
                <a:sym typeface="Roboto Slab"/>
              </a:rPr>
              <a:t>Organizing data to solve a problem</a:t>
            </a:r>
            <a:endParaRPr sz="170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>
                <a:latin typeface="Roboto Slab"/>
                <a:ea typeface="Roboto Slab"/>
                <a:cs typeface="Roboto Slab"/>
                <a:sym typeface="Roboto Slab"/>
              </a:rPr>
              <a:t>Sets</a:t>
            </a:r>
            <a:endParaRPr sz="170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>
                <a:latin typeface="Roboto Slab"/>
                <a:ea typeface="Roboto Slab"/>
                <a:cs typeface="Roboto Slab"/>
                <a:sym typeface="Roboto Slab"/>
              </a:rPr>
              <a:t>Representing mathematical sets in python</a:t>
            </a:r>
            <a:endParaRPr sz="170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>
                <a:latin typeface="Roboto Slab"/>
                <a:ea typeface="Roboto Slab"/>
                <a:cs typeface="Roboto Slab"/>
                <a:sym typeface="Roboto Slab"/>
              </a:rPr>
              <a:t>Dictionaries</a:t>
            </a:r>
            <a:endParaRPr sz="170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>
                <a:latin typeface="Roboto Slab"/>
                <a:ea typeface="Roboto Slab"/>
                <a:cs typeface="Roboto Slab"/>
                <a:sym typeface="Roboto Slab"/>
              </a:rPr>
              <a:t>Keys and values paired together</a:t>
            </a:r>
            <a:endParaRPr sz="170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70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7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4" name="Google Shape;154;p32"/>
          <p:cNvSpPr txBox="1">
            <a:spLocks noGrp="1"/>
          </p:cNvSpPr>
          <p:nvPr>
            <p:ph type="title"/>
          </p:nvPr>
        </p:nvSpPr>
        <p:spPr>
          <a:xfrm>
            <a:off x="274100" y="1429700"/>
            <a:ext cx="40452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Learning Goals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Some Set Methods</a:t>
            </a:r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39270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ts val="2400"/>
              <a:buNone/>
            </a:pPr>
            <a:r>
              <a:rPr lang="en" sz="2400"/>
              <a:t>Creating a set, starting it with three elements</a:t>
            </a:r>
            <a:endParaRPr/>
          </a:p>
        </p:txBody>
      </p:sp>
      <p:sp>
        <p:nvSpPr>
          <p:cNvPr id="380" name="Google Shape;380;p50"/>
          <p:cNvSpPr txBox="1"/>
          <p:nvPr/>
        </p:nvSpPr>
        <p:spPr>
          <a:xfrm>
            <a:off x="4377690" y="335034"/>
            <a:ext cx="4726200" cy="3117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'apple'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'banana'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'lime’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'orange'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'orange'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discard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'banana'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random_fruit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pop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random_fruit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  <p:sp>
        <p:nvSpPr>
          <p:cNvPr id="381" name="Google Shape;381;p50"/>
          <p:cNvSpPr txBox="1"/>
          <p:nvPr/>
        </p:nvSpPr>
        <p:spPr>
          <a:xfrm>
            <a:off x="3653790" y="3508212"/>
            <a:ext cx="5273040" cy="346249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Output:</a:t>
            </a:r>
            <a:endParaRPr sz="1100"/>
          </a:p>
        </p:txBody>
      </p:sp>
      <p:sp>
        <p:nvSpPr>
          <p:cNvPr id="382" name="Google Shape;382;p50"/>
          <p:cNvSpPr/>
          <p:nvPr/>
        </p:nvSpPr>
        <p:spPr>
          <a:xfrm>
            <a:off x="523569" y="2126172"/>
            <a:ext cx="3038100" cy="2838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Memory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50"/>
          <p:cNvSpPr/>
          <p:nvPr/>
        </p:nvSpPr>
        <p:spPr>
          <a:xfrm>
            <a:off x="2474818" y="3371331"/>
            <a:ext cx="147600" cy="209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4" name="Google Shape;384;p50"/>
          <p:cNvGraphicFramePr/>
          <p:nvPr/>
        </p:nvGraphicFramePr>
        <p:xfrm>
          <a:off x="733267" y="39391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53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'banana'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5" name="Google Shape;385;p50"/>
          <p:cNvGraphicFramePr/>
          <p:nvPr/>
        </p:nvGraphicFramePr>
        <p:xfrm>
          <a:off x="1656772" y="44436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7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'lime'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6" name="Google Shape;386;p50"/>
          <p:cNvGraphicFramePr/>
          <p:nvPr/>
        </p:nvGraphicFramePr>
        <p:xfrm>
          <a:off x="1003851" y="25502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'apple'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87" name="Google Shape;387;p50"/>
          <p:cNvCxnSpPr>
            <a:stCxn id="383" idx="2"/>
          </p:cNvCxnSpPr>
          <p:nvPr/>
        </p:nvCxnSpPr>
        <p:spPr>
          <a:xfrm rot="5400000">
            <a:off x="1864918" y="3255531"/>
            <a:ext cx="358500" cy="10089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88" name="Google Shape;388;p50"/>
          <p:cNvCxnSpPr/>
          <p:nvPr/>
        </p:nvCxnSpPr>
        <p:spPr>
          <a:xfrm rot="5400000">
            <a:off x="2226627" y="3839318"/>
            <a:ext cx="860700" cy="329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89" name="Google Shape;389;p50"/>
          <p:cNvCxnSpPr>
            <a:stCxn id="390" idx="0"/>
          </p:cNvCxnSpPr>
          <p:nvPr/>
        </p:nvCxnSpPr>
        <p:spPr>
          <a:xfrm rot="5400000" flipH="1">
            <a:off x="1712282" y="2823725"/>
            <a:ext cx="618900" cy="628200"/>
          </a:xfrm>
          <a:prstGeom prst="bentConnector3">
            <a:avLst>
              <a:gd name="adj1" fmla="val 49991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91" name="Google Shape;391;p50"/>
          <p:cNvSpPr/>
          <p:nvPr/>
        </p:nvSpPr>
        <p:spPr>
          <a:xfrm>
            <a:off x="1975238" y="3373647"/>
            <a:ext cx="147600" cy="209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50"/>
          <p:cNvSpPr/>
          <p:nvPr/>
        </p:nvSpPr>
        <p:spPr>
          <a:xfrm>
            <a:off x="2257532" y="3447275"/>
            <a:ext cx="156600" cy="126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2" name="Google Shape;392;p50"/>
          <p:cNvGraphicFramePr/>
          <p:nvPr/>
        </p:nvGraphicFramePr>
        <p:xfrm>
          <a:off x="974114" y="33703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8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6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fruits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3" name="Google Shape;393;p50"/>
          <p:cNvSpPr/>
          <p:nvPr/>
        </p:nvSpPr>
        <p:spPr>
          <a:xfrm>
            <a:off x="4105805" y="401216"/>
            <a:ext cx="321900" cy="20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Some Set Methods</a:t>
            </a:r>
            <a:endParaRPr/>
          </a:p>
        </p:txBody>
      </p:sp>
      <p:sp>
        <p:nvSpPr>
          <p:cNvPr id="399" name="Google Shape;399;p51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39897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Add(element):</a:t>
            </a:r>
            <a:r>
              <a:rPr lang="en" sz="2400">
                <a:solidFill>
                  <a:srgbClr val="FF0000"/>
                </a:solidFill>
              </a:rPr>
              <a:t> </a:t>
            </a:r>
            <a:r>
              <a:rPr lang="en" sz="2400"/>
              <a:t>Adds an element to the set</a:t>
            </a:r>
            <a:endParaRPr/>
          </a:p>
        </p:txBody>
      </p:sp>
      <p:sp>
        <p:nvSpPr>
          <p:cNvPr id="400" name="Google Shape;400;p51"/>
          <p:cNvSpPr txBox="1"/>
          <p:nvPr/>
        </p:nvSpPr>
        <p:spPr>
          <a:xfrm>
            <a:off x="4377690" y="335034"/>
            <a:ext cx="4726200" cy="3117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'apple'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'banana'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'lime’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'orange'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'orange'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discard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'banana'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random_fruit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pop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random_fruit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  <p:sp>
        <p:nvSpPr>
          <p:cNvPr id="401" name="Google Shape;401;p51"/>
          <p:cNvSpPr txBox="1"/>
          <p:nvPr/>
        </p:nvSpPr>
        <p:spPr>
          <a:xfrm>
            <a:off x="3653790" y="3508212"/>
            <a:ext cx="5273100" cy="346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Output:</a:t>
            </a:r>
            <a:endParaRPr sz="1100"/>
          </a:p>
        </p:txBody>
      </p:sp>
      <p:sp>
        <p:nvSpPr>
          <p:cNvPr id="402" name="Google Shape;402;p51"/>
          <p:cNvSpPr/>
          <p:nvPr/>
        </p:nvSpPr>
        <p:spPr>
          <a:xfrm>
            <a:off x="523569" y="2126172"/>
            <a:ext cx="3038100" cy="2838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Memory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51"/>
          <p:cNvSpPr/>
          <p:nvPr/>
        </p:nvSpPr>
        <p:spPr>
          <a:xfrm>
            <a:off x="2474818" y="3371331"/>
            <a:ext cx="147600" cy="209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4" name="Google Shape;404;p51"/>
          <p:cNvGraphicFramePr/>
          <p:nvPr/>
        </p:nvGraphicFramePr>
        <p:xfrm>
          <a:off x="733267" y="39391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53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'banana'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5" name="Google Shape;405;p51"/>
          <p:cNvGraphicFramePr/>
          <p:nvPr/>
        </p:nvGraphicFramePr>
        <p:xfrm>
          <a:off x="1656772" y="44436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7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'lime'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6" name="Google Shape;406;p51"/>
          <p:cNvGraphicFramePr/>
          <p:nvPr/>
        </p:nvGraphicFramePr>
        <p:xfrm>
          <a:off x="610276" y="25463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'apple'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07" name="Google Shape;407;p51"/>
          <p:cNvCxnSpPr>
            <a:stCxn id="408" idx="2"/>
          </p:cNvCxnSpPr>
          <p:nvPr/>
        </p:nvCxnSpPr>
        <p:spPr>
          <a:xfrm rot="5400000">
            <a:off x="1967432" y="3599075"/>
            <a:ext cx="393900" cy="342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409" name="Google Shape;409;p51"/>
          <p:cNvCxnSpPr/>
          <p:nvPr/>
        </p:nvCxnSpPr>
        <p:spPr>
          <a:xfrm rot="5400000">
            <a:off x="2226627" y="3839318"/>
            <a:ext cx="860700" cy="329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410" name="Google Shape;410;p51"/>
          <p:cNvCxnSpPr>
            <a:stCxn id="411" idx="0"/>
          </p:cNvCxnSpPr>
          <p:nvPr/>
        </p:nvCxnSpPr>
        <p:spPr>
          <a:xfrm rot="5400000" flipH="1">
            <a:off x="1605638" y="2930247"/>
            <a:ext cx="545400" cy="341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411" name="Google Shape;411;p51"/>
          <p:cNvSpPr/>
          <p:nvPr/>
        </p:nvSpPr>
        <p:spPr>
          <a:xfrm>
            <a:off x="1975238" y="3373647"/>
            <a:ext cx="147600" cy="209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51"/>
          <p:cNvSpPr/>
          <p:nvPr/>
        </p:nvSpPr>
        <p:spPr>
          <a:xfrm>
            <a:off x="2257532" y="3447275"/>
            <a:ext cx="156600" cy="126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1"/>
          <p:cNvSpPr/>
          <p:nvPr/>
        </p:nvSpPr>
        <p:spPr>
          <a:xfrm>
            <a:off x="4105805" y="952066"/>
            <a:ext cx="321900" cy="20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3" name="Google Shape;413;p51"/>
          <p:cNvCxnSpPr/>
          <p:nvPr/>
        </p:nvCxnSpPr>
        <p:spPr>
          <a:xfrm rot="-5400000">
            <a:off x="2536271" y="3132144"/>
            <a:ext cx="340800" cy="1683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graphicFrame>
        <p:nvGraphicFramePr>
          <p:cNvPr id="414" name="Google Shape;414;p51"/>
          <p:cNvGraphicFramePr/>
          <p:nvPr/>
        </p:nvGraphicFramePr>
        <p:xfrm>
          <a:off x="2087086" y="27678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FF0000"/>
                          </a:solidFill>
                        </a:rPr>
                        <a:t>str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FF0000"/>
                          </a:solidFill>
                        </a:rPr>
                        <a:t>'orange'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5" name="Google Shape;415;p51"/>
          <p:cNvGraphicFramePr/>
          <p:nvPr/>
        </p:nvGraphicFramePr>
        <p:xfrm>
          <a:off x="839546" y="33333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5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4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fruits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6" name="Google Shape;416;p51"/>
          <p:cNvSpPr txBox="1"/>
          <p:nvPr/>
        </p:nvSpPr>
        <p:spPr>
          <a:xfrm>
            <a:off x="4105799" y="4538300"/>
            <a:ext cx="3852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how the arrow orders changed, this is because there is no determined order in a set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2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Some Set Methods</a:t>
            </a:r>
            <a:endParaRPr/>
          </a:p>
        </p:txBody>
      </p:sp>
      <p:sp>
        <p:nvSpPr>
          <p:cNvPr id="422" name="Google Shape;422;p52"/>
          <p:cNvSpPr txBox="1">
            <a:spLocks noGrp="1"/>
          </p:cNvSpPr>
          <p:nvPr>
            <p:ph type="body" idx="1"/>
          </p:nvPr>
        </p:nvSpPr>
        <p:spPr>
          <a:xfrm>
            <a:off x="387900" y="925700"/>
            <a:ext cx="3989700" cy="3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" sz="2100" b="1">
                <a:solidFill>
                  <a:schemeClr val="accent6"/>
                </a:solidFill>
              </a:rPr>
              <a:t>No Duplicates</a:t>
            </a:r>
            <a:r>
              <a:rPr lang="en" sz="2100"/>
              <a:t>: Add does not add an element if it is already in the set. No error is thrown, the program just moves on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chemeClr val="accent6"/>
              </a:solidFill>
            </a:endParaRPr>
          </a:p>
        </p:txBody>
      </p:sp>
      <p:sp>
        <p:nvSpPr>
          <p:cNvPr id="423" name="Google Shape;423;p52"/>
          <p:cNvSpPr txBox="1"/>
          <p:nvPr/>
        </p:nvSpPr>
        <p:spPr>
          <a:xfrm>
            <a:off x="4377690" y="335034"/>
            <a:ext cx="4726200" cy="3117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'apple'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'banana'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'lime’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'orange'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'orange'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discard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'banana'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random_fruit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pop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random_fruit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  <p:sp>
        <p:nvSpPr>
          <p:cNvPr id="424" name="Google Shape;424;p52"/>
          <p:cNvSpPr txBox="1"/>
          <p:nvPr/>
        </p:nvSpPr>
        <p:spPr>
          <a:xfrm>
            <a:off x="3653790" y="3508212"/>
            <a:ext cx="5273100" cy="623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&gt;&gt; {'banana', 'orange', 'apple', 'lime’}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5" name="Google Shape;425;p52"/>
          <p:cNvSpPr/>
          <p:nvPr/>
        </p:nvSpPr>
        <p:spPr>
          <a:xfrm>
            <a:off x="523569" y="2126172"/>
            <a:ext cx="3038100" cy="2838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Memory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52"/>
          <p:cNvSpPr/>
          <p:nvPr/>
        </p:nvSpPr>
        <p:spPr>
          <a:xfrm>
            <a:off x="2474818" y="3371331"/>
            <a:ext cx="147600" cy="209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7" name="Google Shape;427;p52"/>
          <p:cNvGraphicFramePr/>
          <p:nvPr/>
        </p:nvGraphicFramePr>
        <p:xfrm>
          <a:off x="733267" y="39391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53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'banana'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8" name="Google Shape;428;p52"/>
          <p:cNvGraphicFramePr/>
          <p:nvPr/>
        </p:nvGraphicFramePr>
        <p:xfrm>
          <a:off x="1656772" y="44436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7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'lime'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9" name="Google Shape;429;p52"/>
          <p:cNvGraphicFramePr/>
          <p:nvPr/>
        </p:nvGraphicFramePr>
        <p:xfrm>
          <a:off x="610276" y="25463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'apple'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30" name="Google Shape;430;p52"/>
          <p:cNvCxnSpPr>
            <a:stCxn id="431" idx="2"/>
          </p:cNvCxnSpPr>
          <p:nvPr/>
        </p:nvCxnSpPr>
        <p:spPr>
          <a:xfrm rot="5400000">
            <a:off x="1967432" y="3599075"/>
            <a:ext cx="393900" cy="342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432" name="Google Shape;432;p52"/>
          <p:cNvCxnSpPr/>
          <p:nvPr/>
        </p:nvCxnSpPr>
        <p:spPr>
          <a:xfrm rot="5400000">
            <a:off x="2226627" y="3839318"/>
            <a:ext cx="860700" cy="329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433" name="Google Shape;433;p52"/>
          <p:cNvCxnSpPr>
            <a:stCxn id="434" idx="0"/>
          </p:cNvCxnSpPr>
          <p:nvPr/>
        </p:nvCxnSpPr>
        <p:spPr>
          <a:xfrm rot="5400000" flipH="1">
            <a:off x="1605638" y="2930247"/>
            <a:ext cx="545400" cy="341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434" name="Google Shape;434;p52"/>
          <p:cNvSpPr/>
          <p:nvPr/>
        </p:nvSpPr>
        <p:spPr>
          <a:xfrm>
            <a:off x="1975238" y="3373647"/>
            <a:ext cx="147600" cy="209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2"/>
          <p:cNvSpPr/>
          <p:nvPr/>
        </p:nvSpPr>
        <p:spPr>
          <a:xfrm>
            <a:off x="2257532" y="3447275"/>
            <a:ext cx="156600" cy="126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2"/>
          <p:cNvSpPr/>
          <p:nvPr/>
        </p:nvSpPr>
        <p:spPr>
          <a:xfrm>
            <a:off x="4105805" y="1512091"/>
            <a:ext cx="321900" cy="20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6" name="Google Shape;436;p52"/>
          <p:cNvCxnSpPr/>
          <p:nvPr/>
        </p:nvCxnSpPr>
        <p:spPr>
          <a:xfrm rot="-5400000">
            <a:off x="2536271" y="3132144"/>
            <a:ext cx="340800" cy="1683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graphicFrame>
        <p:nvGraphicFramePr>
          <p:cNvPr id="437" name="Google Shape;437;p52"/>
          <p:cNvGraphicFramePr/>
          <p:nvPr/>
        </p:nvGraphicFramePr>
        <p:xfrm>
          <a:off x="2087086" y="27678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'orange'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8" name="Google Shape;438;p52"/>
          <p:cNvGraphicFramePr/>
          <p:nvPr/>
        </p:nvGraphicFramePr>
        <p:xfrm>
          <a:off x="839546" y="33333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5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4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fruits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3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Some Set Methods</a:t>
            </a:r>
            <a:endParaRPr/>
          </a:p>
        </p:txBody>
      </p:sp>
      <p:sp>
        <p:nvSpPr>
          <p:cNvPr id="444" name="Google Shape;444;p53"/>
          <p:cNvSpPr txBox="1">
            <a:spLocks noGrp="1"/>
          </p:cNvSpPr>
          <p:nvPr>
            <p:ph type="body" idx="1"/>
          </p:nvPr>
        </p:nvSpPr>
        <p:spPr>
          <a:xfrm>
            <a:off x="387900" y="925700"/>
            <a:ext cx="3989700" cy="3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Discard(element):</a:t>
            </a:r>
            <a:r>
              <a:rPr lang="en" sz="2400"/>
              <a:t> Removes the element from the set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chemeClr val="accent6"/>
              </a:solidFill>
            </a:endParaRPr>
          </a:p>
        </p:txBody>
      </p:sp>
      <p:sp>
        <p:nvSpPr>
          <p:cNvPr id="445" name="Google Shape;445;p53"/>
          <p:cNvSpPr txBox="1"/>
          <p:nvPr/>
        </p:nvSpPr>
        <p:spPr>
          <a:xfrm>
            <a:off x="4377690" y="335034"/>
            <a:ext cx="4726200" cy="3117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'apple'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'banana'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'lime’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'orange'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'orange'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discard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'banana'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random_fruit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pop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random_fruit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  <p:sp>
        <p:nvSpPr>
          <p:cNvPr id="446" name="Google Shape;446;p53"/>
          <p:cNvSpPr txBox="1"/>
          <p:nvPr/>
        </p:nvSpPr>
        <p:spPr>
          <a:xfrm>
            <a:off x="3653790" y="3508212"/>
            <a:ext cx="5273100" cy="900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{'banana', 'orange', 'apple', 'lime’}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&gt;&gt; {'orange', 'apple', 'lime’}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53"/>
          <p:cNvSpPr/>
          <p:nvPr/>
        </p:nvSpPr>
        <p:spPr>
          <a:xfrm>
            <a:off x="523569" y="2126172"/>
            <a:ext cx="3038100" cy="2838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Memory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53"/>
          <p:cNvSpPr/>
          <p:nvPr/>
        </p:nvSpPr>
        <p:spPr>
          <a:xfrm>
            <a:off x="2474818" y="3371331"/>
            <a:ext cx="147600" cy="209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49" name="Google Shape;449;p53"/>
          <p:cNvGraphicFramePr/>
          <p:nvPr/>
        </p:nvGraphicFramePr>
        <p:xfrm>
          <a:off x="1656772" y="44436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7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'lime'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0" name="Google Shape;450;p53"/>
          <p:cNvGraphicFramePr/>
          <p:nvPr/>
        </p:nvGraphicFramePr>
        <p:xfrm>
          <a:off x="610276" y="25463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'apple'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51" name="Google Shape;451;p53"/>
          <p:cNvCxnSpPr>
            <a:stCxn id="452" idx="2"/>
          </p:cNvCxnSpPr>
          <p:nvPr/>
        </p:nvCxnSpPr>
        <p:spPr>
          <a:xfrm rot="-5400000" flipH="1">
            <a:off x="1983782" y="3925625"/>
            <a:ext cx="860700" cy="156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453" name="Google Shape;453;p53"/>
          <p:cNvCxnSpPr>
            <a:stCxn id="454" idx="0"/>
          </p:cNvCxnSpPr>
          <p:nvPr/>
        </p:nvCxnSpPr>
        <p:spPr>
          <a:xfrm rot="5400000" flipH="1">
            <a:off x="1605638" y="2930247"/>
            <a:ext cx="545400" cy="341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454" name="Google Shape;454;p53"/>
          <p:cNvSpPr/>
          <p:nvPr/>
        </p:nvSpPr>
        <p:spPr>
          <a:xfrm>
            <a:off x="1975238" y="3373647"/>
            <a:ext cx="147600" cy="209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3"/>
          <p:cNvSpPr/>
          <p:nvPr/>
        </p:nvSpPr>
        <p:spPr>
          <a:xfrm>
            <a:off x="2257532" y="3447275"/>
            <a:ext cx="156600" cy="126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53"/>
          <p:cNvSpPr/>
          <p:nvPr/>
        </p:nvSpPr>
        <p:spPr>
          <a:xfrm>
            <a:off x="4087430" y="2337791"/>
            <a:ext cx="321900" cy="20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6" name="Google Shape;456;p53"/>
          <p:cNvCxnSpPr/>
          <p:nvPr/>
        </p:nvCxnSpPr>
        <p:spPr>
          <a:xfrm rot="-5400000">
            <a:off x="2536271" y="3132144"/>
            <a:ext cx="340800" cy="1683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graphicFrame>
        <p:nvGraphicFramePr>
          <p:cNvPr id="457" name="Google Shape;457;p53"/>
          <p:cNvGraphicFramePr/>
          <p:nvPr/>
        </p:nvGraphicFramePr>
        <p:xfrm>
          <a:off x="2087086" y="27678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'orange'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8" name="Google Shape;458;p53"/>
          <p:cNvGraphicFramePr/>
          <p:nvPr/>
        </p:nvGraphicFramePr>
        <p:xfrm>
          <a:off x="839546" y="33333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5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fruits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9" name="Google Shape;459;p53"/>
          <p:cNvSpPr txBox="1"/>
          <p:nvPr/>
        </p:nvSpPr>
        <p:spPr>
          <a:xfrm>
            <a:off x="4105799" y="4538300"/>
            <a:ext cx="3852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again how the arrow orders changed, this is because there is no determined order in a set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4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Some Set Methods</a:t>
            </a:r>
            <a:endParaRPr/>
          </a:p>
        </p:txBody>
      </p:sp>
      <p:sp>
        <p:nvSpPr>
          <p:cNvPr id="465" name="Google Shape;465;p54"/>
          <p:cNvSpPr txBox="1">
            <a:spLocks noGrp="1"/>
          </p:cNvSpPr>
          <p:nvPr>
            <p:ph type="body" idx="1"/>
          </p:nvPr>
        </p:nvSpPr>
        <p:spPr>
          <a:xfrm>
            <a:off x="387900" y="925700"/>
            <a:ext cx="3989700" cy="3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Pop():</a:t>
            </a:r>
            <a:r>
              <a:rPr lang="en" sz="2400">
                <a:solidFill>
                  <a:srgbClr val="FF0000"/>
                </a:solidFill>
              </a:rPr>
              <a:t> </a:t>
            </a:r>
            <a:r>
              <a:rPr lang="en" sz="2400"/>
              <a:t>Removes a random element and returns it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chemeClr val="accent6"/>
              </a:solidFill>
            </a:endParaRPr>
          </a:p>
        </p:txBody>
      </p:sp>
      <p:sp>
        <p:nvSpPr>
          <p:cNvPr id="466" name="Google Shape;466;p54"/>
          <p:cNvSpPr txBox="1"/>
          <p:nvPr/>
        </p:nvSpPr>
        <p:spPr>
          <a:xfrm>
            <a:off x="4377690" y="335034"/>
            <a:ext cx="4726200" cy="3117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'apple'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'banana'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'lime’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'orange'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'orange'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discard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'banana'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random_fruit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pop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random_fruit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fruits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  <p:sp>
        <p:nvSpPr>
          <p:cNvPr id="467" name="Google Shape;467;p54"/>
          <p:cNvSpPr txBox="1"/>
          <p:nvPr/>
        </p:nvSpPr>
        <p:spPr>
          <a:xfrm>
            <a:off x="3653790" y="3508212"/>
            <a:ext cx="5273100" cy="1454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{'banana', 'orange', 'apple', 'lime’}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{'orange', 'apple', 'lime’}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&gt;&gt; lime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&gt;&gt; {'apple', 'orange'}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Google Shape;468;p54"/>
          <p:cNvSpPr/>
          <p:nvPr/>
        </p:nvSpPr>
        <p:spPr>
          <a:xfrm>
            <a:off x="523569" y="2126172"/>
            <a:ext cx="3038100" cy="2838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Memory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69" name="Google Shape;469;p54"/>
          <p:cNvGraphicFramePr/>
          <p:nvPr/>
        </p:nvGraphicFramePr>
        <p:xfrm>
          <a:off x="610276" y="25463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'apple'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70" name="Google Shape;470;p54"/>
          <p:cNvCxnSpPr>
            <a:stCxn id="471" idx="0"/>
          </p:cNvCxnSpPr>
          <p:nvPr/>
        </p:nvCxnSpPr>
        <p:spPr>
          <a:xfrm rot="5400000" flipH="1">
            <a:off x="1605638" y="2930247"/>
            <a:ext cx="545400" cy="341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471" name="Google Shape;471;p54"/>
          <p:cNvSpPr/>
          <p:nvPr/>
        </p:nvSpPr>
        <p:spPr>
          <a:xfrm>
            <a:off x="1975238" y="3373647"/>
            <a:ext cx="147600" cy="209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54"/>
          <p:cNvSpPr/>
          <p:nvPr/>
        </p:nvSpPr>
        <p:spPr>
          <a:xfrm>
            <a:off x="2257532" y="3447275"/>
            <a:ext cx="156600" cy="126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54"/>
          <p:cNvSpPr/>
          <p:nvPr/>
        </p:nvSpPr>
        <p:spPr>
          <a:xfrm>
            <a:off x="4105805" y="3178191"/>
            <a:ext cx="321900" cy="20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4" name="Google Shape;474;p54"/>
          <p:cNvCxnSpPr/>
          <p:nvPr/>
        </p:nvCxnSpPr>
        <p:spPr>
          <a:xfrm rot="-5400000">
            <a:off x="2247746" y="3119094"/>
            <a:ext cx="340800" cy="1683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graphicFrame>
        <p:nvGraphicFramePr>
          <p:cNvPr id="475" name="Google Shape;475;p54"/>
          <p:cNvGraphicFramePr/>
          <p:nvPr/>
        </p:nvGraphicFramePr>
        <p:xfrm>
          <a:off x="2087086" y="27678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'orange'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6" name="Google Shape;476;p54"/>
          <p:cNvGraphicFramePr/>
          <p:nvPr/>
        </p:nvGraphicFramePr>
        <p:xfrm>
          <a:off x="839546" y="33333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5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fruits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7" name="Google Shape;477;p54"/>
          <p:cNvGraphicFramePr/>
          <p:nvPr/>
        </p:nvGraphicFramePr>
        <p:xfrm>
          <a:off x="1017789" y="39941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111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random_fruit</a:t>
                      </a:r>
                      <a:endParaRPr sz="13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'lime'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5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Mathematical Set Methods</a:t>
            </a:r>
            <a:endParaRPr sz="2800"/>
          </a:p>
        </p:txBody>
      </p:sp>
      <p:sp>
        <p:nvSpPr>
          <p:cNvPr id="483" name="Google Shape;483;p55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6662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You don’t need to memorize these, just showing what sets can do</a:t>
            </a:r>
            <a:endParaRPr/>
          </a:p>
        </p:txBody>
      </p:sp>
      <p:sp>
        <p:nvSpPr>
          <p:cNvPr id="484" name="Google Shape;484;p55"/>
          <p:cNvSpPr txBox="1"/>
          <p:nvPr/>
        </p:nvSpPr>
        <p:spPr>
          <a:xfrm>
            <a:off x="297272" y="3018857"/>
            <a:ext cx="8549400" cy="1731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set1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set2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set1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union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set2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               </a:t>
            </a:r>
            <a:r>
              <a:rPr lang="en" sz="1800" b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{'a', 'b', 'c', 'd', 'e'}</a:t>
            </a:r>
            <a:endParaRPr sz="18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set1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intersection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set2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        </a:t>
            </a:r>
            <a:r>
              <a:rPr lang="en" sz="1800" b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{'c'}</a:t>
            </a:r>
            <a:endParaRPr sz="18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set1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difference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set2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          </a:t>
            </a:r>
            <a:r>
              <a:rPr lang="en" sz="1800" b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{'a', 'b'}</a:t>
            </a:r>
            <a:endParaRPr sz="18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set1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symmetric_difference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set2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</a:t>
            </a:r>
            <a:r>
              <a:rPr lang="en" sz="1800" b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{'a', 'b', 'd', 'e'}</a:t>
            </a:r>
            <a:endParaRPr sz="18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55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9676" y="1500624"/>
            <a:ext cx="1885549" cy="14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5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5225" y="1499725"/>
            <a:ext cx="1885550" cy="1425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5" descr="A picture containing text,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9675" y="97563"/>
            <a:ext cx="1885550" cy="14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5" descr="A picture containing text, clip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t="2294"/>
          <a:stretch/>
        </p:blipFill>
        <p:spPr>
          <a:xfrm>
            <a:off x="6985225" y="97575"/>
            <a:ext cx="1885550" cy="14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6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47118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Activity: Tier List 2</a:t>
            </a:r>
            <a:endParaRPr/>
          </a:p>
        </p:txBody>
      </p:sp>
      <p:sp>
        <p:nvSpPr>
          <p:cNvPr id="494" name="Google Shape;494;p56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7118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Try to use these methods to see what foods you and a neighbor agree should be in a tier!</a:t>
            </a:r>
            <a:endParaRPr sz="2400"/>
          </a:p>
        </p:txBody>
      </p:sp>
      <p:sp>
        <p:nvSpPr>
          <p:cNvPr id="495" name="Google Shape;495;p56"/>
          <p:cNvSpPr txBox="1"/>
          <p:nvPr/>
        </p:nvSpPr>
        <p:spPr>
          <a:xfrm>
            <a:off x="297272" y="3018857"/>
            <a:ext cx="8549400" cy="1731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set1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set2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set1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union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set2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               </a:t>
            </a:r>
            <a:r>
              <a:rPr lang="en" sz="1800" b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{'a', 'b', 'c', 'd', 'e'}</a:t>
            </a:r>
            <a:endParaRPr sz="18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set1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intersection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set2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        </a:t>
            </a:r>
            <a:r>
              <a:rPr lang="en" sz="1800" b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{'c'}</a:t>
            </a:r>
            <a:endParaRPr sz="18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set1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difference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set2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          </a:t>
            </a:r>
            <a:r>
              <a:rPr lang="en" sz="1800" b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{'a', 'b'}</a:t>
            </a:r>
            <a:endParaRPr sz="18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set1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symmetric_difference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set2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</a:t>
            </a:r>
            <a:r>
              <a:rPr lang="en" sz="1800" b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{'a', 'b', 'd', 'e'}</a:t>
            </a:r>
            <a:endParaRPr sz="18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6" name="Google Shape;496;p56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9676" y="1500624"/>
            <a:ext cx="1885549" cy="14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6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5225" y="1499725"/>
            <a:ext cx="1885550" cy="1425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6" descr="A picture containing text,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9675" y="97563"/>
            <a:ext cx="1885550" cy="14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6" descr="A picture containing text, clip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t="2296"/>
          <a:stretch/>
        </p:blipFill>
        <p:spPr>
          <a:xfrm>
            <a:off x="6985225" y="97575"/>
            <a:ext cx="1885550" cy="14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7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780"/>
              <a:t>Dictionaries</a:t>
            </a:r>
            <a:endParaRPr sz="6780"/>
          </a:p>
        </p:txBody>
      </p:sp>
      <p:sp>
        <p:nvSpPr>
          <p:cNvPr id="505" name="Google Shape;505;p57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key-value pair to link values together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8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Dictionaries...</a:t>
            </a:r>
            <a:endParaRPr/>
          </a:p>
        </p:txBody>
      </p:sp>
      <p:sp>
        <p:nvSpPr>
          <p:cNvPr id="511" name="Google Shape;511;p58"/>
          <p:cNvSpPr txBox="1">
            <a:spLocks noGrp="1"/>
          </p:cNvSpPr>
          <p:nvPr>
            <p:ph type="body" idx="1"/>
          </p:nvPr>
        </p:nvSpPr>
        <p:spPr>
          <a:xfrm>
            <a:off x="311700" y="925700"/>
            <a:ext cx="4061700" cy="40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do not know the definition of a word, you look that word up.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Imagine you are not a native English speaker/reader and you encounter the word “cat”, which you do not recognize, in this slide.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 might highlight the word, right-click, and ask Slides to define that word for you.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Slides, would then look that word up in a “dictionary” and retrieve the definition.</a:t>
            </a:r>
            <a:endParaRPr/>
          </a:p>
        </p:txBody>
      </p:sp>
      <p:pic>
        <p:nvPicPr>
          <p:cNvPr id="512" name="Google Shape;51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328" y="346999"/>
            <a:ext cx="2506575" cy="27243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13" name="Google Shape;513;p58"/>
          <p:cNvPicPr preferRelativeResize="0"/>
          <p:nvPr/>
        </p:nvPicPr>
        <p:blipFill rotWithShape="1">
          <a:blip r:embed="rId4">
            <a:alphaModFix/>
          </a:blip>
          <a:srcRect l="1847" t="1806" r="1905"/>
          <a:stretch/>
        </p:blipFill>
        <p:spPr>
          <a:xfrm>
            <a:off x="7139675" y="2077125"/>
            <a:ext cx="1701651" cy="28861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514" name="Google Shape;514;p58"/>
          <p:cNvCxnSpPr>
            <a:stCxn id="512" idx="2"/>
            <a:endCxn id="513" idx="1"/>
          </p:cNvCxnSpPr>
          <p:nvPr/>
        </p:nvCxnSpPr>
        <p:spPr>
          <a:xfrm rot="-5400000" flipH="1">
            <a:off x="6158815" y="2539174"/>
            <a:ext cx="448800" cy="1513200"/>
          </a:xfrm>
          <a:prstGeom prst="curvedConnector2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515" name="Google Shape;515;p58" descr="https://cdn.pixabay.com/photo/2017/07/02/12/56/cat-2464434_960_720.jp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5625" y="589350"/>
            <a:ext cx="1829750" cy="1215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9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Dictionaries...</a:t>
            </a:r>
            <a:endParaRPr/>
          </a:p>
        </p:txBody>
      </p:sp>
      <p:sp>
        <p:nvSpPr>
          <p:cNvPr id="521" name="Google Shape;521;p59"/>
          <p:cNvSpPr txBox="1">
            <a:spLocks noGrp="1"/>
          </p:cNvSpPr>
          <p:nvPr>
            <p:ph type="body" idx="1"/>
          </p:nvPr>
        </p:nvSpPr>
        <p:spPr>
          <a:xfrm>
            <a:off x="311700" y="925700"/>
            <a:ext cx="4061700" cy="3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relationship between "cat" and its definition is </a:t>
            </a:r>
            <a:r>
              <a:rPr lang="en" b="1">
                <a:solidFill>
                  <a:schemeClr val="accent6"/>
                </a:solidFill>
              </a:rPr>
              <a:t>associative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That is, "cat" is associated with some words describing what a "cat" is.</a:t>
            </a:r>
            <a:endParaRPr/>
          </a:p>
        </p:txBody>
      </p:sp>
      <p:pic>
        <p:nvPicPr>
          <p:cNvPr id="522" name="Google Shape;52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328" y="346999"/>
            <a:ext cx="2506575" cy="27243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3" name="Google Shape;523;p59"/>
          <p:cNvPicPr preferRelativeResize="0"/>
          <p:nvPr/>
        </p:nvPicPr>
        <p:blipFill rotWithShape="1">
          <a:blip r:embed="rId4">
            <a:alphaModFix/>
          </a:blip>
          <a:srcRect l="1847" t="1806" r="1905"/>
          <a:stretch/>
        </p:blipFill>
        <p:spPr>
          <a:xfrm>
            <a:off x="7139675" y="2077125"/>
            <a:ext cx="1701651" cy="28861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524" name="Google Shape;524;p59"/>
          <p:cNvCxnSpPr>
            <a:stCxn id="522" idx="2"/>
            <a:endCxn id="523" idx="1"/>
          </p:cNvCxnSpPr>
          <p:nvPr/>
        </p:nvCxnSpPr>
        <p:spPr>
          <a:xfrm rot="-5400000" flipH="1">
            <a:off x="6158815" y="2539174"/>
            <a:ext cx="448800" cy="1513200"/>
          </a:xfrm>
          <a:prstGeom prst="curvedConnector2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525" name="Google Shape;525;p59" descr="https://cdn.pixabay.com/photo/2017/07/02/12/56/cat-2464434_960_720.jp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5625" y="589350"/>
            <a:ext cx="1829750" cy="1215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500"/>
              <a:t>Announcements</a:t>
            </a:r>
            <a:endParaRPr sz="2500"/>
          </a:p>
        </p:txBody>
      </p:sp>
      <p:sp>
        <p:nvSpPr>
          <p:cNvPr id="160" name="Google Shape;160;p33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194000" cy="3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❖"/>
            </a:pPr>
            <a:r>
              <a:rPr lang="en"/>
              <a:t>Participation 6 due</a:t>
            </a:r>
            <a:r>
              <a:rPr lang="en">
                <a:solidFill>
                  <a:schemeClr val="accent6"/>
                </a:solidFill>
              </a:rPr>
              <a:t> </a:t>
            </a:r>
            <a:r>
              <a:rPr lang="en" b="1">
                <a:solidFill>
                  <a:schemeClr val="accent6"/>
                </a:solidFill>
              </a:rPr>
              <a:t>Thursday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❖"/>
            </a:pPr>
            <a:r>
              <a:rPr lang="en"/>
              <a:t>Quiz 6 due </a:t>
            </a:r>
            <a:r>
              <a:rPr lang="en" b="1">
                <a:solidFill>
                  <a:schemeClr val="accent6"/>
                </a:solidFill>
              </a:rPr>
              <a:t>Thursday</a:t>
            </a:r>
            <a:endParaRPr b="1">
              <a:solidFill>
                <a:schemeClr val="accent6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800"/>
              <a:buChar char="❖"/>
            </a:pPr>
            <a:r>
              <a:rPr lang="en"/>
              <a:t>Lab on </a:t>
            </a:r>
            <a:r>
              <a:rPr lang="en" b="1">
                <a:solidFill>
                  <a:schemeClr val="accent6"/>
                </a:solidFill>
              </a:rPr>
              <a:t>Friday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0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Dictionary Example</a:t>
            </a:r>
            <a:endParaRPr/>
          </a:p>
        </p:txBody>
      </p:sp>
      <p:sp>
        <p:nvSpPr>
          <p:cNvPr id="531" name="Google Shape;531;p60"/>
          <p:cNvSpPr txBox="1">
            <a:spLocks noGrp="1"/>
          </p:cNvSpPr>
          <p:nvPr>
            <p:ph type="body" idx="1"/>
          </p:nvPr>
        </p:nvSpPr>
        <p:spPr>
          <a:xfrm>
            <a:off x="369600" y="925700"/>
            <a:ext cx="4780800" cy="40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 python, a </a:t>
            </a:r>
            <a:r>
              <a:rPr lang="en" sz="2400" b="1">
                <a:solidFill>
                  <a:schemeClr val="accent6"/>
                </a:solidFill>
              </a:rPr>
              <a:t>dictionary</a:t>
            </a:r>
            <a:r>
              <a:rPr lang="en" sz="2400">
                <a:solidFill>
                  <a:schemeClr val="accent6"/>
                </a:solidFill>
              </a:rPr>
              <a:t> </a:t>
            </a:r>
            <a:r>
              <a:rPr lang="en" sz="2400"/>
              <a:t>lets you look up </a:t>
            </a:r>
            <a:r>
              <a:rPr lang="en" sz="2400" b="1">
                <a:solidFill>
                  <a:schemeClr val="accent6"/>
                </a:solidFill>
              </a:rPr>
              <a:t>keys</a:t>
            </a:r>
            <a:r>
              <a:rPr lang="en" sz="2400"/>
              <a:t>, and see their associated </a:t>
            </a:r>
            <a:r>
              <a:rPr lang="en" sz="2400" b="1">
                <a:solidFill>
                  <a:schemeClr val="accent6"/>
                </a:solidFill>
              </a:rPr>
              <a:t>values</a:t>
            </a:r>
            <a:endParaRPr sz="1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Imagine a student: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1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Keys: Name, Major, Exam1, Exam2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Values: Poorav, English, 87.9, 91.4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To get "Poorav", you would have to ask for the student’s name</a:t>
            </a:r>
            <a:endParaRPr/>
          </a:p>
        </p:txBody>
      </p:sp>
      <p:graphicFrame>
        <p:nvGraphicFramePr>
          <p:cNvPr id="532" name="Google Shape;532;p60"/>
          <p:cNvGraphicFramePr/>
          <p:nvPr/>
        </p:nvGraphicFramePr>
        <p:xfrm>
          <a:off x="5234940" y="1050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{A8EF1622-637C-4854-B109-B4F8147C7A16}</a:tableStyleId>
              </a:tblPr>
              <a:tblGrid>
                <a:gridCol w="149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none" strike="noStrike" cap="none"/>
                        <a:t>Student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none" strike="noStrike" cap="none"/>
                        <a:t>Name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Poorav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Major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English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Exam1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87.9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Exam2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91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1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Dictionary Example</a:t>
            </a:r>
            <a:endParaRPr/>
          </a:p>
        </p:txBody>
      </p:sp>
      <p:sp>
        <p:nvSpPr>
          <p:cNvPr id="538" name="Google Shape;538;p61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5834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To create a dictionary, start with curly braces { }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Then, inside add key:value with comma(s) separating the pairs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Instead of accessing the values by an </a:t>
            </a:r>
            <a:r>
              <a:rPr lang="en" sz="2400" b="1">
                <a:solidFill>
                  <a:schemeClr val="accent6"/>
                </a:solidFill>
              </a:rPr>
              <a:t>index</a:t>
            </a:r>
            <a:r>
              <a:rPr lang="en" sz="2400"/>
              <a:t>, we are accessing them by providing the </a:t>
            </a:r>
            <a:r>
              <a:rPr lang="en" sz="2400" b="1">
                <a:solidFill>
                  <a:schemeClr val="accent6"/>
                </a:solidFill>
              </a:rPr>
              <a:t>key</a:t>
            </a:r>
            <a:endParaRPr sz="2400" b="1">
              <a:solidFill>
                <a:schemeClr val="accent6"/>
              </a:solidFill>
            </a:endParaRPr>
          </a:p>
        </p:txBody>
      </p:sp>
      <p:graphicFrame>
        <p:nvGraphicFramePr>
          <p:cNvPr id="539" name="Google Shape;539;p61"/>
          <p:cNvGraphicFramePr/>
          <p:nvPr/>
        </p:nvGraphicFramePr>
        <p:xfrm>
          <a:off x="5234940" y="1050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{A8EF1622-637C-4854-B109-B4F8147C7A16}</a:tableStyleId>
              </a:tblPr>
              <a:tblGrid>
                <a:gridCol w="149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Student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Name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Poorav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Major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English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Exam1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87.9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Exam2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91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40" name="Google Shape;540;p61"/>
          <p:cNvSpPr txBox="1">
            <a:spLocks noGrp="1"/>
          </p:cNvSpPr>
          <p:nvPr>
            <p:ph type="body" idx="1"/>
          </p:nvPr>
        </p:nvSpPr>
        <p:spPr>
          <a:xfrm>
            <a:off x="5332625" y="3270750"/>
            <a:ext cx="3586500" cy="1195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assert(Student['Name'] == "Poorav")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S_list = ['Poorav', 'English',...]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assert(S_list[0] == "Poorav")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2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Dictionary Example</a:t>
            </a:r>
            <a:endParaRPr/>
          </a:p>
        </p:txBody>
      </p:sp>
      <p:sp>
        <p:nvSpPr>
          <p:cNvPr id="546" name="Google Shape;546;p62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1841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To create a dictionary, start with curly braces { }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Then, inside add key:value with comma(s) separating the pairs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547" name="Google Shape;547;p62"/>
          <p:cNvSpPr txBox="1"/>
          <p:nvPr/>
        </p:nvSpPr>
        <p:spPr>
          <a:xfrm>
            <a:off x="4572001" y="883920"/>
            <a:ext cx="4488300" cy="25629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7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'name'</a:t>
            </a: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7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7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Poorav</a:t>
            </a:r>
            <a:r>
              <a:rPr lang="en" sz="27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7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'Major'</a:t>
            </a: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7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'English'</a:t>
            </a: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7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'Exam1'</a:t>
            </a: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7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87.9</a:t>
            </a: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7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'Exam2'</a:t>
            </a: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7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91</a:t>
            </a:r>
            <a:endParaRPr sz="27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3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Dictionary Example</a:t>
            </a:r>
            <a:endParaRPr/>
          </a:p>
        </p:txBody>
      </p:sp>
      <p:sp>
        <p:nvSpPr>
          <p:cNvPr id="553" name="Google Shape;553;p63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1841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To get a value in a dictionary, you can </a:t>
            </a:r>
            <a:r>
              <a:rPr lang="en" sz="2400" b="1">
                <a:solidFill>
                  <a:schemeClr val="accent6"/>
                </a:solidFill>
              </a:rPr>
              <a:t>access</a:t>
            </a:r>
            <a:r>
              <a:rPr lang="en" sz="2400" b="1"/>
              <a:t> </a:t>
            </a:r>
            <a:r>
              <a:rPr lang="en" sz="2400"/>
              <a:t>it with a </a:t>
            </a:r>
            <a:r>
              <a:rPr lang="en" sz="2400" b="1">
                <a:solidFill>
                  <a:schemeClr val="accent6"/>
                </a:solidFill>
              </a:rPr>
              <a:t>key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1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All the keys need to be </a:t>
            </a:r>
            <a:r>
              <a:rPr lang="en" sz="2400" u="sng">
                <a:solidFill>
                  <a:schemeClr val="accent6"/>
                </a:solidFill>
              </a:rPr>
              <a:t>unique</a:t>
            </a:r>
            <a:r>
              <a:rPr lang="en" sz="2400">
                <a:solidFill>
                  <a:schemeClr val="accent6"/>
                </a:solidFill>
              </a:rPr>
              <a:t> </a:t>
            </a:r>
            <a:r>
              <a:rPr lang="en" sz="2400"/>
              <a:t>to prevent indexing from giving different values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554" name="Google Shape;554;p63"/>
          <p:cNvSpPr txBox="1"/>
          <p:nvPr/>
        </p:nvSpPr>
        <p:spPr>
          <a:xfrm>
            <a:off x="1933721" y="3619284"/>
            <a:ext cx="2038200" cy="1316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Poorav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English</a:t>
            </a:r>
            <a:endParaRPr sz="1100"/>
          </a:p>
        </p:txBody>
      </p:sp>
      <p:sp>
        <p:nvSpPr>
          <p:cNvPr id="555" name="Google Shape;555;p63"/>
          <p:cNvSpPr txBox="1"/>
          <p:nvPr/>
        </p:nvSpPr>
        <p:spPr>
          <a:xfrm>
            <a:off x="4572001" y="883920"/>
            <a:ext cx="4488300" cy="33939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7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'name'</a:t>
            </a: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7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7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Poorav</a:t>
            </a:r>
            <a:r>
              <a:rPr lang="en" sz="27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7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'Major'</a:t>
            </a: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7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'English'</a:t>
            </a: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7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'Exam1'</a:t>
            </a: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7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87.9</a:t>
            </a: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7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'Exam2'</a:t>
            </a: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7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91</a:t>
            </a:r>
            <a:endParaRPr sz="27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7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27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7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700"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7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'name'</a:t>
            </a:r>
            <a:r>
              <a:rPr lang="en" sz="2700"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27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7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700"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7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'Major'</a:t>
            </a:r>
            <a:r>
              <a:rPr lang="en" sz="2700"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4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Dictionary Methods</a:t>
            </a:r>
            <a:endParaRPr/>
          </a:p>
        </p:txBody>
      </p:sp>
      <p:sp>
        <p:nvSpPr>
          <p:cNvPr id="561" name="Google Shape;561;p64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1841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You can update or add a key/value pair by assigning the key to a (new) value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You can remove a key/value pair by writing </a:t>
            </a:r>
            <a:r>
              <a:rPr lang="en" sz="2400" b="1">
                <a:solidFill>
                  <a:schemeClr val="accent6"/>
                </a:solidFill>
              </a:rPr>
              <a:t>del </a:t>
            </a:r>
            <a:r>
              <a:rPr lang="en" sz="2400"/>
              <a:t>followed by accessing the value of the dictionary</a:t>
            </a:r>
            <a:endParaRPr/>
          </a:p>
        </p:txBody>
      </p:sp>
      <p:sp>
        <p:nvSpPr>
          <p:cNvPr id="562" name="Google Shape;562;p64"/>
          <p:cNvSpPr txBox="1"/>
          <p:nvPr/>
        </p:nvSpPr>
        <p:spPr>
          <a:xfrm>
            <a:off x="4572001" y="883920"/>
            <a:ext cx="4488300" cy="36249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rabbit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'name'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Judy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'age'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1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'dislikes'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crime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21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rabbit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'age'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" sz="21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1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rabbit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'likes'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'carrots'</a:t>
            </a:r>
            <a:endParaRPr sz="21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del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1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rabbit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'dislikes'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5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Dictionary Methods</a:t>
            </a:r>
            <a:endParaRPr/>
          </a:p>
        </p:txBody>
      </p:sp>
      <p:sp>
        <p:nvSpPr>
          <p:cNvPr id="568" name="Google Shape;568;p65"/>
          <p:cNvSpPr txBox="1"/>
          <p:nvPr/>
        </p:nvSpPr>
        <p:spPr>
          <a:xfrm>
            <a:off x="167655" y="3737975"/>
            <a:ext cx="40005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Creating a dictionary, populating it with some k,v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65"/>
          <p:cNvSpPr txBox="1"/>
          <p:nvPr/>
        </p:nvSpPr>
        <p:spPr>
          <a:xfrm>
            <a:off x="4572001" y="883920"/>
            <a:ext cx="4488300" cy="36249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rabbit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'name'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Judy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'age'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1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'dislikes'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crime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21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rabbit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'age'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" sz="21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1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rabbit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'likes'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'carrots'</a:t>
            </a:r>
            <a:endParaRPr sz="21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del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1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rabbit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'dislikes'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/>
          </a:p>
        </p:txBody>
      </p:sp>
      <p:sp>
        <p:nvSpPr>
          <p:cNvPr id="570" name="Google Shape;570;p65"/>
          <p:cNvSpPr/>
          <p:nvPr/>
        </p:nvSpPr>
        <p:spPr>
          <a:xfrm>
            <a:off x="4333914" y="2277428"/>
            <a:ext cx="321906" cy="20835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65"/>
          <p:cNvSpPr txBox="1"/>
          <p:nvPr/>
        </p:nvSpPr>
        <p:spPr>
          <a:xfrm>
            <a:off x="167640" y="1135380"/>
            <a:ext cx="4000500" cy="2439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Slab"/>
                <a:ea typeface="Roboto Slab"/>
                <a:cs typeface="Roboto Slab"/>
                <a:sym typeface="Roboto Slab"/>
              </a:rPr>
              <a:t>Memory</a:t>
            </a:r>
            <a:endParaRPr sz="1100"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72" name="Google Shape;572;p65"/>
          <p:cNvGraphicFramePr/>
          <p:nvPr/>
        </p:nvGraphicFramePr>
        <p:xfrm>
          <a:off x="361261" y="1493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8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'name'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3" name="Google Shape;573;p65"/>
          <p:cNvGraphicFramePr/>
          <p:nvPr/>
        </p:nvGraphicFramePr>
        <p:xfrm>
          <a:off x="361261" y="19881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8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'age'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4" name="Google Shape;574;p65"/>
          <p:cNvGraphicFramePr/>
          <p:nvPr/>
        </p:nvGraphicFramePr>
        <p:xfrm>
          <a:off x="361261" y="24178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4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'dislikes'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5" name="Google Shape;575;p65"/>
          <p:cNvGraphicFramePr/>
          <p:nvPr/>
        </p:nvGraphicFramePr>
        <p:xfrm>
          <a:off x="2962903" y="24326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8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'crime'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6" name="Google Shape;576;p65"/>
          <p:cNvGraphicFramePr/>
          <p:nvPr/>
        </p:nvGraphicFramePr>
        <p:xfrm>
          <a:off x="2962902" y="19881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8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7" name="Google Shape;577;p65"/>
          <p:cNvGraphicFramePr/>
          <p:nvPr/>
        </p:nvGraphicFramePr>
        <p:xfrm>
          <a:off x="3016127" y="1493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7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'Judy'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78" name="Google Shape;578;p65"/>
          <p:cNvCxnSpPr/>
          <p:nvPr/>
        </p:nvCxnSpPr>
        <p:spPr>
          <a:xfrm rot="10800000">
            <a:off x="1461840" y="2557055"/>
            <a:ext cx="382200" cy="138900"/>
          </a:xfrm>
          <a:prstGeom prst="bentConnector3">
            <a:avLst>
              <a:gd name="adj1" fmla="val 7193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79" name="Google Shape;579;p65"/>
          <p:cNvCxnSpPr/>
          <p:nvPr/>
        </p:nvCxnSpPr>
        <p:spPr>
          <a:xfrm rot="10800000">
            <a:off x="1462128" y="2127125"/>
            <a:ext cx="403800" cy="290700"/>
          </a:xfrm>
          <a:prstGeom prst="bentConnector3">
            <a:avLst>
              <a:gd name="adj1" fmla="val 70753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80" name="Google Shape;580;p65"/>
          <p:cNvCxnSpPr/>
          <p:nvPr/>
        </p:nvCxnSpPr>
        <p:spPr>
          <a:xfrm rot="10800000">
            <a:off x="1462156" y="1632279"/>
            <a:ext cx="425700" cy="369900"/>
          </a:xfrm>
          <a:prstGeom prst="bentConnector3">
            <a:avLst>
              <a:gd name="adj1" fmla="val 7507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81" name="Google Shape;581;p65"/>
          <p:cNvCxnSpPr/>
          <p:nvPr/>
        </p:nvCxnSpPr>
        <p:spPr>
          <a:xfrm rot="10800000" flipH="1">
            <a:off x="2518125" y="1632400"/>
            <a:ext cx="498000" cy="429000"/>
          </a:xfrm>
          <a:prstGeom prst="bentConnector3">
            <a:avLst>
              <a:gd name="adj1" fmla="val 57659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82" name="Google Shape;582;p65"/>
          <p:cNvCxnSpPr/>
          <p:nvPr/>
        </p:nvCxnSpPr>
        <p:spPr>
          <a:xfrm rot="10800000" flipH="1">
            <a:off x="2607344" y="2127208"/>
            <a:ext cx="355500" cy="2544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83" name="Google Shape;583;p65"/>
          <p:cNvCxnSpPr/>
          <p:nvPr/>
        </p:nvCxnSpPr>
        <p:spPr>
          <a:xfrm rot="10800000" flipH="1">
            <a:off x="2607344" y="2571755"/>
            <a:ext cx="355500" cy="124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aphicFrame>
        <p:nvGraphicFramePr>
          <p:cNvPr id="584" name="Google Shape;584;p65"/>
          <p:cNvGraphicFramePr/>
          <p:nvPr/>
        </p:nvGraphicFramePr>
        <p:xfrm>
          <a:off x="1630374" y="16322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{A8EF1622-637C-4854-B109-B4F8147C7A16}</a:tableStyleId>
              </a:tblPr>
              <a:tblGrid>
                <a:gridCol w="54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rabbit: dict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6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Dictionary Methods</a:t>
            </a:r>
            <a:endParaRPr/>
          </a:p>
        </p:txBody>
      </p:sp>
      <p:sp>
        <p:nvSpPr>
          <p:cNvPr id="590" name="Google Shape;590;p66"/>
          <p:cNvSpPr txBox="1"/>
          <p:nvPr/>
        </p:nvSpPr>
        <p:spPr>
          <a:xfrm>
            <a:off x="167640" y="3737967"/>
            <a:ext cx="4161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Assign an old key to a new value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p66"/>
          <p:cNvSpPr txBox="1"/>
          <p:nvPr/>
        </p:nvSpPr>
        <p:spPr>
          <a:xfrm>
            <a:off x="4572001" y="883920"/>
            <a:ext cx="4488300" cy="36249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rabbit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'name'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Judy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'age'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1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'dislikes'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crime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21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rabbit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'age'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" sz="21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1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rabbit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'likes'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'carrots'</a:t>
            </a:r>
            <a:endParaRPr sz="21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del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1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rabbit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'dislikes'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/>
          </a:p>
        </p:txBody>
      </p:sp>
      <p:sp>
        <p:nvSpPr>
          <p:cNvPr id="592" name="Google Shape;592;p66"/>
          <p:cNvSpPr/>
          <p:nvPr/>
        </p:nvSpPr>
        <p:spPr>
          <a:xfrm>
            <a:off x="4306639" y="2913153"/>
            <a:ext cx="321900" cy="20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66"/>
          <p:cNvSpPr txBox="1"/>
          <p:nvPr/>
        </p:nvSpPr>
        <p:spPr>
          <a:xfrm>
            <a:off x="167640" y="1135380"/>
            <a:ext cx="4000500" cy="2439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Slab"/>
                <a:ea typeface="Roboto Slab"/>
                <a:cs typeface="Roboto Slab"/>
                <a:sym typeface="Roboto Slab"/>
              </a:rPr>
              <a:t>Memory</a:t>
            </a:r>
            <a:endParaRPr sz="1100"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94" name="Google Shape;594;p66"/>
          <p:cNvGraphicFramePr/>
          <p:nvPr/>
        </p:nvGraphicFramePr>
        <p:xfrm>
          <a:off x="361261" y="1493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8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'name'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5" name="Google Shape;595;p66"/>
          <p:cNvGraphicFramePr/>
          <p:nvPr/>
        </p:nvGraphicFramePr>
        <p:xfrm>
          <a:off x="361261" y="19881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8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'age'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6" name="Google Shape;596;p66"/>
          <p:cNvGraphicFramePr/>
          <p:nvPr/>
        </p:nvGraphicFramePr>
        <p:xfrm>
          <a:off x="361261" y="24178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4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'dislikes'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7" name="Google Shape;597;p66"/>
          <p:cNvGraphicFramePr/>
          <p:nvPr/>
        </p:nvGraphicFramePr>
        <p:xfrm>
          <a:off x="2962903" y="24326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8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'crime'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8" name="Google Shape;598;p66"/>
          <p:cNvGraphicFramePr/>
          <p:nvPr/>
        </p:nvGraphicFramePr>
        <p:xfrm>
          <a:off x="2962902" y="19881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8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9" name="Google Shape;599;p66"/>
          <p:cNvGraphicFramePr/>
          <p:nvPr/>
        </p:nvGraphicFramePr>
        <p:xfrm>
          <a:off x="3016127" y="1493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7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'Judy'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00" name="Google Shape;600;p66"/>
          <p:cNvCxnSpPr/>
          <p:nvPr/>
        </p:nvCxnSpPr>
        <p:spPr>
          <a:xfrm rot="10800000">
            <a:off x="1461840" y="2557055"/>
            <a:ext cx="382200" cy="138900"/>
          </a:xfrm>
          <a:prstGeom prst="bentConnector3">
            <a:avLst>
              <a:gd name="adj1" fmla="val 7193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01" name="Google Shape;601;p66"/>
          <p:cNvCxnSpPr/>
          <p:nvPr/>
        </p:nvCxnSpPr>
        <p:spPr>
          <a:xfrm rot="10800000">
            <a:off x="1462128" y="2127125"/>
            <a:ext cx="403800" cy="290700"/>
          </a:xfrm>
          <a:prstGeom prst="bentConnector3">
            <a:avLst>
              <a:gd name="adj1" fmla="val 70753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02" name="Google Shape;602;p66"/>
          <p:cNvCxnSpPr/>
          <p:nvPr/>
        </p:nvCxnSpPr>
        <p:spPr>
          <a:xfrm rot="10800000">
            <a:off x="1462156" y="1632279"/>
            <a:ext cx="425700" cy="369900"/>
          </a:xfrm>
          <a:prstGeom prst="bentConnector3">
            <a:avLst>
              <a:gd name="adj1" fmla="val 7507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03" name="Google Shape;603;p66"/>
          <p:cNvCxnSpPr/>
          <p:nvPr/>
        </p:nvCxnSpPr>
        <p:spPr>
          <a:xfrm rot="10800000" flipH="1">
            <a:off x="2518125" y="1632400"/>
            <a:ext cx="498000" cy="429000"/>
          </a:xfrm>
          <a:prstGeom prst="bentConnector3">
            <a:avLst>
              <a:gd name="adj1" fmla="val 57659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04" name="Google Shape;604;p66"/>
          <p:cNvCxnSpPr/>
          <p:nvPr/>
        </p:nvCxnSpPr>
        <p:spPr>
          <a:xfrm rot="10800000" flipH="1">
            <a:off x="2607344" y="2127208"/>
            <a:ext cx="355500" cy="2544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05" name="Google Shape;605;p66"/>
          <p:cNvCxnSpPr/>
          <p:nvPr/>
        </p:nvCxnSpPr>
        <p:spPr>
          <a:xfrm rot="10800000" flipH="1">
            <a:off x="2607344" y="2571755"/>
            <a:ext cx="355500" cy="124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aphicFrame>
        <p:nvGraphicFramePr>
          <p:cNvPr id="606" name="Google Shape;606;p66"/>
          <p:cNvGraphicFramePr/>
          <p:nvPr/>
        </p:nvGraphicFramePr>
        <p:xfrm>
          <a:off x="1630374" y="16322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{A8EF1622-637C-4854-B109-B4F8147C7A16}</a:tableStyleId>
              </a:tblPr>
              <a:tblGrid>
                <a:gridCol w="54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rabbit: dict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7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Dictionary Methods</a:t>
            </a:r>
            <a:endParaRPr/>
          </a:p>
        </p:txBody>
      </p:sp>
      <p:sp>
        <p:nvSpPr>
          <p:cNvPr id="612" name="Google Shape;612;p67"/>
          <p:cNvSpPr txBox="1"/>
          <p:nvPr/>
        </p:nvSpPr>
        <p:spPr>
          <a:xfrm>
            <a:off x="167640" y="1135380"/>
            <a:ext cx="4000500" cy="2439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Slab"/>
                <a:ea typeface="Roboto Slab"/>
                <a:cs typeface="Roboto Slab"/>
                <a:sym typeface="Roboto Slab"/>
              </a:rPr>
              <a:t>Memory</a:t>
            </a:r>
            <a:endParaRPr sz="1100"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13" name="Google Shape;613;p67"/>
          <p:cNvGraphicFramePr/>
          <p:nvPr/>
        </p:nvGraphicFramePr>
        <p:xfrm>
          <a:off x="361261" y="1493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8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'name'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14" name="Google Shape;614;p67"/>
          <p:cNvGraphicFramePr/>
          <p:nvPr/>
        </p:nvGraphicFramePr>
        <p:xfrm>
          <a:off x="361261" y="19881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8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'age'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15" name="Google Shape;615;p67"/>
          <p:cNvGraphicFramePr/>
          <p:nvPr/>
        </p:nvGraphicFramePr>
        <p:xfrm>
          <a:off x="361261" y="24178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4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'dislikes'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16" name="Google Shape;616;p67"/>
          <p:cNvGraphicFramePr/>
          <p:nvPr/>
        </p:nvGraphicFramePr>
        <p:xfrm>
          <a:off x="2962903" y="24326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8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'crime'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17" name="Google Shape;617;p67"/>
          <p:cNvGraphicFramePr/>
          <p:nvPr/>
        </p:nvGraphicFramePr>
        <p:xfrm>
          <a:off x="2962902" y="19881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8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18" name="Google Shape;618;p67"/>
          <p:cNvGraphicFramePr/>
          <p:nvPr/>
        </p:nvGraphicFramePr>
        <p:xfrm>
          <a:off x="3016127" y="1493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7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'Judy'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19" name="Google Shape;619;p67"/>
          <p:cNvCxnSpPr/>
          <p:nvPr/>
        </p:nvCxnSpPr>
        <p:spPr>
          <a:xfrm rot="10800000">
            <a:off x="1461990" y="2556905"/>
            <a:ext cx="382050" cy="139050"/>
          </a:xfrm>
          <a:prstGeom prst="bentConnector3">
            <a:avLst>
              <a:gd name="adj1" fmla="val 7193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20" name="Google Shape;620;p67"/>
          <p:cNvCxnSpPr/>
          <p:nvPr/>
        </p:nvCxnSpPr>
        <p:spPr>
          <a:xfrm rot="10800000">
            <a:off x="1462053" y="2127125"/>
            <a:ext cx="403875" cy="290700"/>
          </a:xfrm>
          <a:prstGeom prst="bentConnector3">
            <a:avLst>
              <a:gd name="adj1" fmla="val 70753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21" name="Google Shape;621;p67"/>
          <p:cNvCxnSpPr/>
          <p:nvPr/>
        </p:nvCxnSpPr>
        <p:spPr>
          <a:xfrm rot="10800000">
            <a:off x="1462156" y="1632279"/>
            <a:ext cx="425700" cy="369900"/>
          </a:xfrm>
          <a:prstGeom prst="bentConnector3">
            <a:avLst>
              <a:gd name="adj1" fmla="val 7507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22" name="Google Shape;622;p67"/>
          <p:cNvCxnSpPr/>
          <p:nvPr/>
        </p:nvCxnSpPr>
        <p:spPr>
          <a:xfrm rot="10800000" flipH="1">
            <a:off x="2518125" y="1632325"/>
            <a:ext cx="497925" cy="429075"/>
          </a:xfrm>
          <a:prstGeom prst="bentConnector3">
            <a:avLst>
              <a:gd name="adj1" fmla="val 57659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23" name="Google Shape;623;p67"/>
          <p:cNvCxnSpPr/>
          <p:nvPr/>
        </p:nvCxnSpPr>
        <p:spPr>
          <a:xfrm rot="10800000" flipH="1">
            <a:off x="2607344" y="2127133"/>
            <a:ext cx="355500" cy="254475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24" name="Google Shape;624;p67"/>
          <p:cNvCxnSpPr/>
          <p:nvPr/>
        </p:nvCxnSpPr>
        <p:spPr>
          <a:xfrm rot="10800000" flipH="1">
            <a:off x="2607344" y="2571755"/>
            <a:ext cx="355500" cy="124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aphicFrame>
        <p:nvGraphicFramePr>
          <p:cNvPr id="625" name="Google Shape;625;p67"/>
          <p:cNvGraphicFramePr/>
          <p:nvPr/>
        </p:nvGraphicFramePr>
        <p:xfrm>
          <a:off x="361260" y="29450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8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</a:rPr>
                        <a:t>'likes'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26" name="Google Shape;626;p67"/>
          <p:cNvGraphicFramePr/>
          <p:nvPr/>
        </p:nvGraphicFramePr>
        <p:xfrm>
          <a:off x="2962902" y="29792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8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</a:rPr>
                        <a:t>'carrots'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27" name="Google Shape;627;p67"/>
          <p:cNvCxnSpPr/>
          <p:nvPr/>
        </p:nvCxnSpPr>
        <p:spPr>
          <a:xfrm flipH="1">
            <a:off x="1462138" y="2979274"/>
            <a:ext cx="256050" cy="1048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28" name="Google Shape;628;p67"/>
          <p:cNvCxnSpPr/>
          <p:nvPr/>
        </p:nvCxnSpPr>
        <p:spPr>
          <a:xfrm>
            <a:off x="2607344" y="2979273"/>
            <a:ext cx="355500" cy="1390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aphicFrame>
        <p:nvGraphicFramePr>
          <p:cNvPr id="629" name="Google Shape;629;p67"/>
          <p:cNvGraphicFramePr/>
          <p:nvPr/>
        </p:nvGraphicFramePr>
        <p:xfrm>
          <a:off x="1630374" y="16322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{A8EF1622-637C-4854-B109-B4F8147C7A16}</a:tableStyleId>
              </a:tblPr>
              <a:tblGrid>
                <a:gridCol w="54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rabbit: dict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30" name="Google Shape;630;p67"/>
          <p:cNvSpPr txBox="1"/>
          <p:nvPr/>
        </p:nvSpPr>
        <p:spPr>
          <a:xfrm>
            <a:off x="167640" y="3737967"/>
            <a:ext cx="38418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Creating a new key/value pair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p67"/>
          <p:cNvSpPr txBox="1"/>
          <p:nvPr/>
        </p:nvSpPr>
        <p:spPr>
          <a:xfrm>
            <a:off x="4572001" y="883920"/>
            <a:ext cx="4488300" cy="36249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rabbit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'name'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Judy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'age'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1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'dislikes'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crime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21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rabbit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'age'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" sz="21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1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rabbit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'likes'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'carrots'</a:t>
            </a:r>
            <a:endParaRPr sz="21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del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1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rabbit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'dislikes'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/>
          </a:p>
        </p:txBody>
      </p:sp>
      <p:sp>
        <p:nvSpPr>
          <p:cNvPr id="632" name="Google Shape;632;p67"/>
          <p:cNvSpPr/>
          <p:nvPr/>
        </p:nvSpPr>
        <p:spPr>
          <a:xfrm>
            <a:off x="4292589" y="3558153"/>
            <a:ext cx="321900" cy="20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8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Dictionary Methods</a:t>
            </a:r>
            <a:endParaRPr/>
          </a:p>
        </p:txBody>
      </p:sp>
      <p:sp>
        <p:nvSpPr>
          <p:cNvPr id="638" name="Google Shape;638;p68"/>
          <p:cNvSpPr txBox="1"/>
          <p:nvPr/>
        </p:nvSpPr>
        <p:spPr>
          <a:xfrm>
            <a:off x="167640" y="3737967"/>
            <a:ext cx="3381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Removing a key value pair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68"/>
          <p:cNvSpPr txBox="1"/>
          <p:nvPr/>
        </p:nvSpPr>
        <p:spPr>
          <a:xfrm>
            <a:off x="4572001" y="883920"/>
            <a:ext cx="4488300" cy="36249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rabbit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'name'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Judy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'age'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1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'dislikes'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crime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21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rabbit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'age'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" sz="21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1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rabbit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'likes'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'carrots'</a:t>
            </a:r>
            <a:endParaRPr sz="21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del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1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rabbit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'dislikes'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/>
          </a:p>
        </p:txBody>
      </p:sp>
      <p:sp>
        <p:nvSpPr>
          <p:cNvPr id="640" name="Google Shape;640;p68"/>
          <p:cNvSpPr/>
          <p:nvPr/>
        </p:nvSpPr>
        <p:spPr>
          <a:xfrm>
            <a:off x="4297214" y="4208678"/>
            <a:ext cx="321900" cy="20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68"/>
          <p:cNvSpPr txBox="1"/>
          <p:nvPr/>
        </p:nvSpPr>
        <p:spPr>
          <a:xfrm>
            <a:off x="167640" y="1135380"/>
            <a:ext cx="4000500" cy="2439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Slab"/>
                <a:ea typeface="Roboto Slab"/>
                <a:cs typeface="Roboto Slab"/>
                <a:sym typeface="Roboto Slab"/>
              </a:rPr>
              <a:t>Memory</a:t>
            </a:r>
            <a:endParaRPr sz="1100"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42" name="Google Shape;642;p68"/>
          <p:cNvGraphicFramePr/>
          <p:nvPr/>
        </p:nvGraphicFramePr>
        <p:xfrm>
          <a:off x="361261" y="1493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8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'name'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43" name="Google Shape;643;p68"/>
          <p:cNvGraphicFramePr/>
          <p:nvPr/>
        </p:nvGraphicFramePr>
        <p:xfrm>
          <a:off x="361261" y="19881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8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'age'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44" name="Google Shape;644;p68"/>
          <p:cNvGraphicFramePr/>
          <p:nvPr/>
        </p:nvGraphicFramePr>
        <p:xfrm>
          <a:off x="2962902" y="19881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8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45" name="Google Shape;645;p68"/>
          <p:cNvGraphicFramePr/>
          <p:nvPr/>
        </p:nvGraphicFramePr>
        <p:xfrm>
          <a:off x="3016127" y="1493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7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'Judy'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46" name="Google Shape;646;p68"/>
          <p:cNvCxnSpPr/>
          <p:nvPr/>
        </p:nvCxnSpPr>
        <p:spPr>
          <a:xfrm rot="10800000">
            <a:off x="1462128" y="2127125"/>
            <a:ext cx="403800" cy="290700"/>
          </a:xfrm>
          <a:prstGeom prst="bentConnector3">
            <a:avLst>
              <a:gd name="adj1" fmla="val 70753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7" name="Google Shape;647;p68"/>
          <p:cNvCxnSpPr/>
          <p:nvPr/>
        </p:nvCxnSpPr>
        <p:spPr>
          <a:xfrm rot="10800000">
            <a:off x="1462156" y="1632279"/>
            <a:ext cx="425700" cy="369900"/>
          </a:xfrm>
          <a:prstGeom prst="bentConnector3">
            <a:avLst>
              <a:gd name="adj1" fmla="val 7507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8" name="Google Shape;648;p68"/>
          <p:cNvCxnSpPr/>
          <p:nvPr/>
        </p:nvCxnSpPr>
        <p:spPr>
          <a:xfrm rot="10800000" flipH="1">
            <a:off x="2518125" y="1632400"/>
            <a:ext cx="498000" cy="429000"/>
          </a:xfrm>
          <a:prstGeom prst="bentConnector3">
            <a:avLst>
              <a:gd name="adj1" fmla="val 57659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9" name="Google Shape;649;p68"/>
          <p:cNvCxnSpPr/>
          <p:nvPr/>
        </p:nvCxnSpPr>
        <p:spPr>
          <a:xfrm rot="10800000" flipH="1">
            <a:off x="2607344" y="2127208"/>
            <a:ext cx="355500" cy="2544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aphicFrame>
        <p:nvGraphicFramePr>
          <p:cNvPr id="650" name="Google Shape;650;p68"/>
          <p:cNvGraphicFramePr/>
          <p:nvPr/>
        </p:nvGraphicFramePr>
        <p:xfrm>
          <a:off x="361260" y="29450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8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</a:rPr>
                        <a:t>'likes'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51" name="Google Shape;651;p68"/>
          <p:cNvGraphicFramePr/>
          <p:nvPr/>
        </p:nvGraphicFramePr>
        <p:xfrm>
          <a:off x="2962902" y="29792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8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</a:rPr>
                        <a:t>str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</a:rPr>
                        <a:t>'carrots'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52" name="Google Shape;652;p68"/>
          <p:cNvCxnSpPr/>
          <p:nvPr/>
        </p:nvCxnSpPr>
        <p:spPr>
          <a:xfrm flipH="1">
            <a:off x="1462200" y="2827675"/>
            <a:ext cx="488700" cy="256500"/>
          </a:xfrm>
          <a:prstGeom prst="bentConnector3">
            <a:avLst>
              <a:gd name="adj1" fmla="val 1877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53" name="Google Shape;653;p68"/>
          <p:cNvCxnSpPr/>
          <p:nvPr/>
        </p:nvCxnSpPr>
        <p:spPr>
          <a:xfrm>
            <a:off x="2442075" y="2832250"/>
            <a:ext cx="520800" cy="286200"/>
          </a:xfrm>
          <a:prstGeom prst="bentConnector3">
            <a:avLst>
              <a:gd name="adj1" fmla="val 883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aphicFrame>
        <p:nvGraphicFramePr>
          <p:cNvPr id="654" name="Google Shape;654;p68"/>
          <p:cNvGraphicFramePr/>
          <p:nvPr/>
        </p:nvGraphicFramePr>
        <p:xfrm>
          <a:off x="1630374" y="16322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{A8EF1622-637C-4854-B109-B4F8147C7A16}</a:tableStyleId>
              </a:tblPr>
              <a:tblGrid>
                <a:gridCol w="54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rabbit: dict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9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Finishing the Tier List</a:t>
            </a:r>
            <a:endParaRPr/>
          </a:p>
        </p:txBody>
      </p:sp>
      <p:sp>
        <p:nvSpPr>
          <p:cNvPr id="660" name="Google Shape;660;p69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54111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810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Store all the tier sets in a dictionary</a:t>
            </a:r>
            <a:endParaRPr/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Add code to let someone add a food to the list</a:t>
            </a:r>
            <a:endParaRPr/>
          </a:p>
          <a:p>
            <a:pPr marL="723900" lvl="1" indent="-374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/>
              <a:t>Ask for the tier they want to add to</a:t>
            </a:r>
            <a:endParaRPr/>
          </a:p>
          <a:p>
            <a:pPr marL="723900" lvl="1" indent="-374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/>
              <a:t>Ask for the food they want to add</a:t>
            </a:r>
            <a:endParaRPr/>
          </a:p>
          <a:p>
            <a:pPr marL="723900" lvl="1" indent="-374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/>
              <a:t>Add the food</a:t>
            </a:r>
            <a:endParaRPr/>
          </a:p>
          <a:p>
            <a:pPr marL="723900" lvl="1" indent="-374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/>
              <a:t>Print out the dictionary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661" name="Google Shape;661;p69"/>
          <p:cNvSpPr txBox="1"/>
          <p:nvPr/>
        </p:nvSpPr>
        <p:spPr>
          <a:xfrm>
            <a:off x="5798916" y="1180618"/>
            <a:ext cx="2864734" cy="11772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Input/Output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Tier: A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Food: French Fries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&lt;The Dictionary&gt;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/>
        </p:nvSpPr>
        <p:spPr>
          <a:xfrm>
            <a:off x="383459" y="341925"/>
            <a:ext cx="3579345" cy="900247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my_list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lang="en" sz="18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element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my_list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element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  <p:sp>
        <p:nvSpPr>
          <p:cNvPr id="166" name="Google Shape;166;p34"/>
          <p:cNvSpPr txBox="1"/>
          <p:nvPr/>
        </p:nvSpPr>
        <p:spPr>
          <a:xfrm>
            <a:off x="383459" y="1459115"/>
            <a:ext cx="3579345" cy="900247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my_tuple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(</a:t>
            </a:r>
            <a:r>
              <a:rPr lang="en" sz="18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element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my_tuple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element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  <p:sp>
        <p:nvSpPr>
          <p:cNvPr id="167" name="Google Shape;167;p34"/>
          <p:cNvSpPr txBox="1"/>
          <p:nvPr/>
        </p:nvSpPr>
        <p:spPr>
          <a:xfrm>
            <a:off x="383459" y="2571750"/>
            <a:ext cx="3197029" cy="900247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my_string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'abcde'</a:t>
            </a:r>
            <a:endParaRPr sz="18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letter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my_string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letter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  <p:sp>
        <p:nvSpPr>
          <p:cNvPr id="168" name="Google Shape;168;p34"/>
          <p:cNvSpPr txBox="1"/>
          <p:nvPr/>
        </p:nvSpPr>
        <p:spPr>
          <a:xfrm>
            <a:off x="383459" y="3684385"/>
            <a:ext cx="3197029" cy="900247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my_range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00" b="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my_range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  <p:sp>
        <p:nvSpPr>
          <p:cNvPr id="169" name="Google Shape;169;p34"/>
          <p:cNvSpPr txBox="1"/>
          <p:nvPr/>
        </p:nvSpPr>
        <p:spPr>
          <a:xfrm>
            <a:off x="4535762" y="69482"/>
            <a:ext cx="991500" cy="1454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&gt;&gt; 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&gt;&gt; 2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&gt;&gt; a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&gt;&gt; b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34"/>
          <p:cNvSpPr txBox="1"/>
          <p:nvPr/>
        </p:nvSpPr>
        <p:spPr>
          <a:xfrm>
            <a:off x="5986791" y="1182116"/>
            <a:ext cx="991500" cy="1454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&gt;&gt; 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&gt;&gt; 2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&gt;&gt; a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&gt;&gt; b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34"/>
          <p:cNvSpPr txBox="1"/>
          <p:nvPr/>
        </p:nvSpPr>
        <p:spPr>
          <a:xfrm>
            <a:off x="4535762" y="2156252"/>
            <a:ext cx="991500" cy="1731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&gt;&gt; a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&gt;&gt; b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&gt;&gt; c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&gt;&gt; d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&gt;&gt; 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34"/>
          <p:cNvSpPr txBox="1"/>
          <p:nvPr/>
        </p:nvSpPr>
        <p:spPr>
          <a:xfrm>
            <a:off x="5986792" y="3268886"/>
            <a:ext cx="991500" cy="1731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&gt;&gt; 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&gt;&gt; 3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&gt;&gt; 5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&gt;&gt; 7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&gt;&gt; 9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3" name="Google Shape;173;p34"/>
          <p:cNvCxnSpPr>
            <a:stCxn id="166" idx="3"/>
            <a:endCxn id="170" idx="1"/>
          </p:cNvCxnSpPr>
          <p:nvPr/>
        </p:nvCxnSpPr>
        <p:spPr>
          <a:xfrm>
            <a:off x="3962804" y="1909239"/>
            <a:ext cx="2024100" cy="3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74" name="Google Shape;174;p34"/>
          <p:cNvCxnSpPr>
            <a:stCxn id="165" idx="3"/>
            <a:endCxn id="169" idx="1"/>
          </p:cNvCxnSpPr>
          <p:nvPr/>
        </p:nvCxnSpPr>
        <p:spPr>
          <a:xfrm>
            <a:off x="3962804" y="792048"/>
            <a:ext cx="573000" cy="48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75" name="Google Shape;175;p34"/>
          <p:cNvCxnSpPr>
            <a:stCxn id="167" idx="3"/>
            <a:endCxn id="171" idx="1"/>
          </p:cNvCxnSpPr>
          <p:nvPr/>
        </p:nvCxnSpPr>
        <p:spPr>
          <a:xfrm>
            <a:off x="3580488" y="3021873"/>
            <a:ext cx="955200" cy="3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76" name="Google Shape;176;p34"/>
          <p:cNvCxnSpPr>
            <a:stCxn id="168" idx="3"/>
            <a:endCxn id="172" idx="1"/>
          </p:cNvCxnSpPr>
          <p:nvPr/>
        </p:nvCxnSpPr>
        <p:spPr>
          <a:xfrm>
            <a:off x="3580488" y="4134508"/>
            <a:ext cx="2406300" cy="3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655533" y="114200"/>
            <a:ext cx="3105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3200"/>
              <a:t>Recap</a:t>
            </a:r>
            <a:endParaRPr sz="3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0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780"/>
              <a:t>Miscellaneous</a:t>
            </a:r>
            <a:endParaRPr sz="6780"/>
          </a:p>
        </p:txBody>
      </p:sp>
      <p:sp>
        <p:nvSpPr>
          <p:cNvPr id="667" name="Google Shape;667;p70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operation, += operation, Empty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1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Check membership</a:t>
            </a:r>
            <a:endParaRPr/>
          </a:p>
        </p:txBody>
      </p:sp>
      <p:sp>
        <p:nvSpPr>
          <p:cNvPr id="673" name="Google Shape;673;p71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4733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The </a:t>
            </a:r>
            <a:r>
              <a:rPr lang="en" sz="2400" b="1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2400"/>
              <a:t> operator evaluates to True if the thing on the left is inside the thing on the right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Note: for a dict, in only is True if the value on the left is a </a:t>
            </a:r>
            <a:r>
              <a:rPr lang="en" sz="2400" b="1"/>
              <a:t>key</a:t>
            </a:r>
            <a:endParaRPr/>
          </a:p>
        </p:txBody>
      </p:sp>
      <p:sp>
        <p:nvSpPr>
          <p:cNvPr id="674" name="Google Shape;674;p71"/>
          <p:cNvSpPr txBox="1"/>
          <p:nvPr/>
        </p:nvSpPr>
        <p:spPr>
          <a:xfrm>
            <a:off x="4920186" y="124926"/>
            <a:ext cx="3987000" cy="47484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my_list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my_list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       </a:t>
            </a:r>
            <a:r>
              <a:rPr lang="en" sz="16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True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my_list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      </a:t>
            </a:r>
            <a:r>
              <a:rPr lang="en" sz="16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False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my_tuple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(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my_tuple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      </a:t>
            </a:r>
            <a:r>
              <a:rPr lang="en" sz="16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True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my_tuple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     </a:t>
            </a:r>
            <a:r>
              <a:rPr lang="en" sz="16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False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my_string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'Hello'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'ello'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my_string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6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True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'xyz'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my_string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6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False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my_set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my_set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        </a:t>
            </a:r>
            <a:r>
              <a:rPr lang="en" sz="16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True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my_set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       </a:t>
            </a:r>
            <a:r>
              <a:rPr lang="en" sz="16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False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my_dict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'b'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my_dict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     </a:t>
            </a:r>
            <a:r>
              <a:rPr lang="en" sz="16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True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my_dict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      </a:t>
            </a:r>
            <a:r>
              <a:rPr lang="en" sz="16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False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2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Casting</a:t>
            </a:r>
            <a:endParaRPr/>
          </a:p>
        </p:txBody>
      </p:sp>
      <p:sp>
        <p:nvSpPr>
          <p:cNvPr id="680" name="Google Shape;680;p72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1841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For the most part, you can cast between lists, strings, tuples, and sets.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Though, casting to a set will remove duplicates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Can’t cast to a dictionary (yet) since we don’t have key/value pairs</a:t>
            </a:r>
            <a:endParaRPr/>
          </a:p>
        </p:txBody>
      </p:sp>
      <p:sp>
        <p:nvSpPr>
          <p:cNvPr id="681" name="Google Shape;681;p72"/>
          <p:cNvSpPr txBox="1"/>
          <p:nvPr/>
        </p:nvSpPr>
        <p:spPr>
          <a:xfrm>
            <a:off x="5390908" y="538223"/>
            <a:ext cx="3579300" cy="1731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my_string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'Hello'</a:t>
            </a:r>
            <a:endParaRPr sz="18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my_string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tuple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my_string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my_string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my_string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100"/>
          </a:p>
        </p:txBody>
      </p:sp>
      <p:sp>
        <p:nvSpPr>
          <p:cNvPr id="682" name="Google Shape;682;p72"/>
          <p:cNvSpPr txBox="1"/>
          <p:nvPr/>
        </p:nvSpPr>
        <p:spPr>
          <a:xfrm>
            <a:off x="5182565" y="2777924"/>
            <a:ext cx="3706784" cy="145424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['H', 'e', 'l', 'l', 'o']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('H', 'e', 'l', 'l', 'o')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{'H', 'l', 'o', 'e'}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['H', 'l', 'o', 'e']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3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Empty</a:t>
            </a:r>
            <a:endParaRPr/>
          </a:p>
        </p:txBody>
      </p:sp>
      <p:sp>
        <p:nvSpPr>
          <p:cNvPr id="688" name="Google Shape;688;p73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1841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Sometimes, you don’t know what data you want inside your list, dict, etc.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For that, you can start with an empty version (contains no data) then add to it</a:t>
            </a:r>
            <a:endParaRPr/>
          </a:p>
        </p:txBody>
      </p:sp>
      <p:sp>
        <p:nvSpPr>
          <p:cNvPr id="689" name="Google Shape;689;p73"/>
          <p:cNvSpPr txBox="1"/>
          <p:nvPr/>
        </p:nvSpPr>
        <p:spPr>
          <a:xfrm>
            <a:off x="4896464" y="530942"/>
            <a:ext cx="3834300" cy="33939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empty_string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''</a:t>
            </a:r>
            <a:endParaRPr sz="18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empty_list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[]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empty_tuple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()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empty_set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00" b="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empty_dict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empty_string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'Hello'</a:t>
            </a:r>
            <a:endParaRPr sz="18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empty_list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append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'Hello'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empty_tuple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+= (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'Hello'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empty_set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'Hello'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empty_dict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'Hello'</a:t>
            </a:r>
            <a:r>
              <a:rPr lang="en" sz="1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" sz="18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'Hello'</a:t>
            </a:r>
            <a:endParaRPr sz="18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73"/>
          <p:cNvSpPr txBox="1"/>
          <p:nvPr/>
        </p:nvSpPr>
        <p:spPr>
          <a:xfrm>
            <a:off x="4129548" y="3969410"/>
            <a:ext cx="4299155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For Tuples and Strings, this isn’t appending to the old one. It is creating a new one then assigning it to the old variable</a:t>
            </a:r>
            <a:endParaRPr sz="1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4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Looping</a:t>
            </a:r>
            <a:endParaRPr/>
          </a:p>
        </p:txBody>
      </p:sp>
      <p:sp>
        <p:nvSpPr>
          <p:cNvPr id="696" name="Google Shape;696;p74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Using Loops with our data structures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5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200"/>
              <a:t>For Loops</a:t>
            </a:r>
            <a:endParaRPr sz="3200"/>
          </a:p>
        </p:txBody>
      </p:sp>
      <p:sp>
        <p:nvSpPr>
          <p:cNvPr id="702" name="Google Shape;702;p75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1841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Dictionaries and Sets are both iterable, so we can loop through them with a for loop</a:t>
            </a: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Here’s a for loop with a Set.</a:t>
            </a: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Since sets don’t have an order, the order of items appearing in the loop is not controlled</a:t>
            </a:r>
            <a:endParaRPr sz="1100"/>
          </a:p>
        </p:txBody>
      </p:sp>
      <p:sp>
        <p:nvSpPr>
          <p:cNvPr id="703" name="Google Shape;703;p75"/>
          <p:cNvSpPr txBox="1"/>
          <p:nvPr/>
        </p:nvSpPr>
        <p:spPr>
          <a:xfrm>
            <a:off x="4572001" y="883920"/>
            <a:ext cx="4488300" cy="1362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my_set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" sz="21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element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100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my_set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element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  <p:sp>
        <p:nvSpPr>
          <p:cNvPr id="704" name="Google Shape;704;p75"/>
          <p:cNvSpPr txBox="1"/>
          <p:nvPr/>
        </p:nvSpPr>
        <p:spPr>
          <a:xfrm>
            <a:off x="4572000" y="2515346"/>
            <a:ext cx="2864700" cy="1731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b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3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a</a:t>
            </a:r>
            <a:endParaRPr sz="11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6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200"/>
              <a:t>For Loops</a:t>
            </a:r>
            <a:endParaRPr sz="3200"/>
          </a:p>
        </p:txBody>
      </p:sp>
      <p:sp>
        <p:nvSpPr>
          <p:cNvPr id="710" name="Google Shape;710;p76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1841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Dictionaries and Sets are both iterable, so we can loop through them with a for loop</a:t>
            </a: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Here’s a for loop with a Dictionary. Notice it loops through the </a:t>
            </a:r>
            <a:r>
              <a:rPr lang="en" sz="2400">
                <a:solidFill>
                  <a:srgbClr val="FF0000"/>
                </a:solidFill>
              </a:rPr>
              <a:t>KEYS</a:t>
            </a:r>
            <a:r>
              <a:rPr lang="en" sz="2400"/>
              <a:t> (not the values), and the order they are looped through may change.</a:t>
            </a:r>
            <a:endParaRPr sz="1100"/>
          </a:p>
        </p:txBody>
      </p:sp>
      <p:sp>
        <p:nvSpPr>
          <p:cNvPr id="711" name="Google Shape;711;p76"/>
          <p:cNvSpPr txBox="1"/>
          <p:nvPr/>
        </p:nvSpPr>
        <p:spPr>
          <a:xfrm>
            <a:off x="4572000" y="293225"/>
            <a:ext cx="4488300" cy="265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my_dict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'name'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'John'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'age'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1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'height'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1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1.80</a:t>
            </a:r>
            <a:endParaRPr sz="21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100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my_dict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my_dict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100"/>
          </a:p>
        </p:txBody>
      </p:sp>
      <p:sp>
        <p:nvSpPr>
          <p:cNvPr id="712" name="Google Shape;712;p76"/>
          <p:cNvSpPr txBox="1"/>
          <p:nvPr/>
        </p:nvSpPr>
        <p:spPr>
          <a:xfrm>
            <a:off x="4572000" y="3119032"/>
            <a:ext cx="2864700" cy="1177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age 30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name John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height 1.8</a:t>
            </a:r>
            <a:endParaRPr sz="11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7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200"/>
              <a:t>For Loops</a:t>
            </a:r>
            <a:endParaRPr sz="3200"/>
          </a:p>
        </p:txBody>
      </p:sp>
      <p:sp>
        <p:nvSpPr>
          <p:cNvPr id="718" name="Google Shape;718;p77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1103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Dictionaries and Sets are both iterable, so we can loop through them with a for loop</a:t>
            </a: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If you want to loop through the values only, use the .values() method.</a:t>
            </a:r>
            <a:endParaRPr sz="1100"/>
          </a:p>
        </p:txBody>
      </p:sp>
      <p:sp>
        <p:nvSpPr>
          <p:cNvPr id="719" name="Google Shape;719;p77"/>
          <p:cNvSpPr txBox="1"/>
          <p:nvPr/>
        </p:nvSpPr>
        <p:spPr>
          <a:xfrm>
            <a:off x="4498258" y="293225"/>
            <a:ext cx="4561800" cy="265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my_dict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'name'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'John'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'age'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1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'height'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1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1.80</a:t>
            </a:r>
            <a:endParaRPr sz="21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100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my_dict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1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21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1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" sz="21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  <p:sp>
        <p:nvSpPr>
          <p:cNvPr id="720" name="Google Shape;720;p77"/>
          <p:cNvSpPr txBox="1"/>
          <p:nvPr/>
        </p:nvSpPr>
        <p:spPr>
          <a:xfrm>
            <a:off x="4498258" y="3121287"/>
            <a:ext cx="2864700" cy="1177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John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1.8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 30</a:t>
            </a:r>
            <a:endParaRPr sz="1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8"/>
          <p:cNvSpPr txBox="1">
            <a:spLocks noGrp="1"/>
          </p:cNvSpPr>
          <p:nvPr>
            <p:ph type="body" idx="1"/>
          </p:nvPr>
        </p:nvSpPr>
        <p:spPr>
          <a:xfrm>
            <a:off x="319500" y="3998150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Let’s review</a:t>
            </a:r>
            <a:endParaRPr/>
          </a:p>
        </p:txBody>
      </p:sp>
      <p:sp>
        <p:nvSpPr>
          <p:cNvPr id="726" name="Google Shape;726;p78"/>
          <p:cNvSpPr txBox="1">
            <a:spLocks noGrp="1"/>
          </p:cNvSpPr>
          <p:nvPr>
            <p:ph type="title"/>
          </p:nvPr>
        </p:nvSpPr>
        <p:spPr>
          <a:xfrm>
            <a:off x="319500" y="3119250"/>
            <a:ext cx="7655400" cy="8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+ Closing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9"/>
          <p:cNvSpPr txBox="1">
            <a:spLocks noGrp="1"/>
          </p:cNvSpPr>
          <p:nvPr>
            <p:ph type="title"/>
          </p:nvPr>
        </p:nvSpPr>
        <p:spPr>
          <a:xfrm>
            <a:off x="628650" y="172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Data Structure Differences</a:t>
            </a:r>
            <a:endParaRPr/>
          </a:p>
        </p:txBody>
      </p:sp>
      <p:sp>
        <p:nvSpPr>
          <p:cNvPr id="732" name="Google Shape;732;p79"/>
          <p:cNvSpPr txBox="1"/>
          <p:nvPr/>
        </p:nvSpPr>
        <p:spPr>
          <a:xfrm>
            <a:off x="416900" y="4001900"/>
            <a:ext cx="1334700" cy="531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characters.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Sort-of a DS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79"/>
          <p:cNvSpPr txBox="1"/>
          <p:nvPr/>
        </p:nvSpPr>
        <p:spPr>
          <a:xfrm>
            <a:off x="2079523" y="4117359"/>
            <a:ext cx="1386300" cy="762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Data you don’t want to change</a:t>
            </a:r>
            <a:endParaRPr sz="1100"/>
          </a:p>
        </p:txBody>
      </p:sp>
      <p:sp>
        <p:nvSpPr>
          <p:cNvPr id="734" name="Google Shape;734;p79"/>
          <p:cNvSpPr txBox="1"/>
          <p:nvPr/>
        </p:nvSpPr>
        <p:spPr>
          <a:xfrm>
            <a:off x="3934133" y="4117358"/>
            <a:ext cx="1386300" cy="762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Data you want to change later</a:t>
            </a:r>
            <a:endParaRPr sz="1100"/>
          </a:p>
        </p:txBody>
      </p:sp>
      <p:sp>
        <p:nvSpPr>
          <p:cNvPr id="735" name="Google Shape;735;p79"/>
          <p:cNvSpPr txBox="1"/>
          <p:nvPr/>
        </p:nvSpPr>
        <p:spPr>
          <a:xfrm>
            <a:off x="5707627" y="4117358"/>
            <a:ext cx="1463544" cy="300082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Unique Data</a:t>
            </a:r>
            <a:endParaRPr sz="1100"/>
          </a:p>
        </p:txBody>
      </p:sp>
      <p:sp>
        <p:nvSpPr>
          <p:cNvPr id="736" name="Google Shape;736;p79"/>
          <p:cNvSpPr txBox="1"/>
          <p:nvPr/>
        </p:nvSpPr>
        <p:spPr>
          <a:xfrm>
            <a:off x="7503008" y="4117358"/>
            <a:ext cx="1386300" cy="762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data that has keys and values</a:t>
            </a:r>
            <a:endParaRPr sz="1100"/>
          </a:p>
        </p:txBody>
      </p:sp>
      <p:cxnSp>
        <p:nvCxnSpPr>
          <p:cNvPr id="737" name="Google Shape;737;p79"/>
          <p:cNvCxnSpPr>
            <a:endCxn id="732" idx="3"/>
          </p:cNvCxnSpPr>
          <p:nvPr/>
        </p:nvCxnSpPr>
        <p:spPr>
          <a:xfrm rot="5400000">
            <a:off x="1496000" y="3840500"/>
            <a:ext cx="682500" cy="171300"/>
          </a:xfrm>
          <a:prstGeom prst="bentConnector2">
            <a:avLst/>
          </a:prstGeom>
          <a:noFill/>
          <a:ln w="19050" cap="flat" cmpd="sng">
            <a:solidFill>
              <a:srgbClr val="FF99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738" name="Google Shape;738;p79"/>
          <p:cNvCxnSpPr/>
          <p:nvPr/>
        </p:nvCxnSpPr>
        <p:spPr>
          <a:xfrm rot="5400000">
            <a:off x="2939425" y="3687600"/>
            <a:ext cx="550800" cy="309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739" name="Google Shape;739;p79"/>
          <p:cNvCxnSpPr>
            <a:endCxn id="734" idx="0"/>
          </p:cNvCxnSpPr>
          <p:nvPr/>
        </p:nvCxnSpPr>
        <p:spPr>
          <a:xfrm rot="5400000">
            <a:off x="4468883" y="3748057"/>
            <a:ext cx="527700" cy="210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740" name="Google Shape;740;p79"/>
          <p:cNvCxnSpPr>
            <a:endCxn id="735" idx="0"/>
          </p:cNvCxnSpPr>
          <p:nvPr/>
        </p:nvCxnSpPr>
        <p:spPr>
          <a:xfrm rot="-5400000" flipH="1">
            <a:off x="6143899" y="3821858"/>
            <a:ext cx="536700" cy="54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741" name="Google Shape;741;p79"/>
          <p:cNvCxnSpPr>
            <a:endCxn id="736" idx="0"/>
          </p:cNvCxnSpPr>
          <p:nvPr/>
        </p:nvCxnSpPr>
        <p:spPr>
          <a:xfrm rot="-5400000" flipH="1">
            <a:off x="7836908" y="3758108"/>
            <a:ext cx="546300" cy="172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graphicFrame>
        <p:nvGraphicFramePr>
          <p:cNvPr id="742" name="Google Shape;742;p79"/>
          <p:cNvGraphicFramePr/>
          <p:nvPr/>
        </p:nvGraphicFramePr>
        <p:xfrm>
          <a:off x="190982" y="10977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{FB0F2B4A-ECBF-4DBC-91FE-EC8845FAAB4F}</a:tableStyleId>
              </a:tblPr>
              <a:tblGrid>
                <a:gridCol w="119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3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5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000000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String:str</a:t>
                      </a:r>
                      <a:endParaRPr sz="1500">
                        <a:solidFill>
                          <a:srgbClr val="000000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Tuple:tuple</a:t>
                      </a:r>
                      <a:endParaRPr sz="1500">
                        <a:solidFill>
                          <a:srgbClr val="000000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List:list</a:t>
                      </a:r>
                      <a:endParaRPr sz="1500">
                        <a:solidFill>
                          <a:srgbClr val="000000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Set:set</a:t>
                      </a:r>
                      <a:endParaRPr sz="1500">
                        <a:solidFill>
                          <a:srgbClr val="000000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Dictionary:dict</a:t>
                      </a:r>
                      <a:endParaRPr sz="1500">
                        <a:solidFill>
                          <a:srgbClr val="000000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Declared:</a:t>
                      </a:r>
                      <a:endParaRPr sz="800">
                        <a:solidFill>
                          <a:srgbClr val="000000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‘text’ or “text”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(val,val,val)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[val,val,val]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{val,val2}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{key:val,key,val}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Empty:</a:t>
                      </a:r>
                      <a:endParaRPr sz="800">
                        <a:solidFill>
                          <a:srgbClr val="000000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'' or ""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 )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[ ]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set()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{ }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Add to:</a:t>
                      </a:r>
                      <a:endParaRPr sz="800">
                        <a:solidFill>
                          <a:srgbClr val="000000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None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None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list.append(val)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set.add(val)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dict[key]=val</a:t>
                      </a:r>
                      <a:endParaRPr sz="16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Modify:</a:t>
                      </a:r>
                      <a:endParaRPr sz="800">
                        <a:solidFill>
                          <a:srgbClr val="000000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None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None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list[index]=val</a:t>
                      </a:r>
                      <a:endParaRPr sz="16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None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dict[key]=val</a:t>
                      </a:r>
                      <a:endParaRPr sz="16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Remove:</a:t>
                      </a:r>
                      <a:endParaRPr sz="800">
                        <a:solidFill>
                          <a:srgbClr val="000000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None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None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list.remove(val)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set.discard(val)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del dict[key]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Data:</a:t>
                      </a:r>
                      <a:endParaRPr sz="800">
                        <a:solidFill>
                          <a:srgbClr val="000000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Letters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Any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Any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Unique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Unique→Any</a:t>
                      </a:r>
                      <a:endParaRPr sz="16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0000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Ordered:</a:t>
                      </a:r>
                      <a:endParaRPr sz="800">
                        <a:solidFill>
                          <a:srgbClr val="000000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Yes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Yes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Yes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6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35"/>
          <p:cNvCxnSpPr/>
          <p:nvPr/>
        </p:nvCxnSpPr>
        <p:spPr>
          <a:xfrm>
            <a:off x="1507575" y="1304663"/>
            <a:ext cx="0" cy="3123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35"/>
          <p:cNvCxnSpPr>
            <a:stCxn id="184" idx="2"/>
          </p:cNvCxnSpPr>
          <p:nvPr/>
        </p:nvCxnSpPr>
        <p:spPr>
          <a:xfrm>
            <a:off x="8428138" y="1344675"/>
            <a:ext cx="0" cy="19848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35"/>
          <p:cNvCxnSpPr/>
          <p:nvPr/>
        </p:nvCxnSpPr>
        <p:spPr>
          <a:xfrm>
            <a:off x="4419488" y="3096495"/>
            <a:ext cx="0" cy="1947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5"/>
          <p:cNvCxnSpPr/>
          <p:nvPr/>
        </p:nvCxnSpPr>
        <p:spPr>
          <a:xfrm>
            <a:off x="6465963" y="3109613"/>
            <a:ext cx="0" cy="1947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5"/>
          <p:cNvSpPr txBox="1"/>
          <p:nvPr/>
        </p:nvSpPr>
        <p:spPr>
          <a:xfrm>
            <a:off x="3208800" y="50235"/>
            <a:ext cx="2726400" cy="4002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Python Data Types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8" name="Google Shape;188;p35"/>
          <p:cNvCxnSpPr>
            <a:stCxn id="187" idx="2"/>
          </p:cNvCxnSpPr>
          <p:nvPr/>
        </p:nvCxnSpPr>
        <p:spPr>
          <a:xfrm>
            <a:off x="4572000" y="450435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35"/>
          <p:cNvCxnSpPr/>
          <p:nvPr/>
        </p:nvCxnSpPr>
        <p:spPr>
          <a:xfrm>
            <a:off x="4589213" y="410970"/>
            <a:ext cx="0" cy="2664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90" name="Google Shape;190;p35"/>
          <p:cNvGraphicFramePr/>
          <p:nvPr/>
        </p:nvGraphicFramePr>
        <p:xfrm>
          <a:off x="3235938" y="9444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{A854ECBC-34E9-4A51-BF0D-1717FEECFA6F}</a:tableStyleId>
              </a:tblPr>
              <a:tblGrid>
                <a:gridCol w="126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Set</a:t>
                      </a:r>
                      <a:endParaRPr sz="1100" b="1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set()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 = {1,2,3} 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Collection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unordered, unindexed, unchangeable*, no duplicates</a:t>
                      </a:r>
                      <a:endParaRPr sz="9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1" name="Google Shape;191;p35"/>
          <p:cNvGraphicFramePr/>
          <p:nvPr/>
        </p:nvGraphicFramePr>
        <p:xfrm>
          <a:off x="4589213" y="9444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{A854ECBC-34E9-4A51-BF0D-1717FEECFA6F}</a:tableStyleId>
              </a:tblPr>
              <a:tblGrid>
                <a:gridCol w="121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Boolean</a:t>
                      </a:r>
                      <a:endParaRPr sz="1100" b="1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bool()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 = True 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Primitive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Only two values: True, False</a:t>
                      </a:r>
                      <a:endParaRPr sz="9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2" name="Google Shape;192;p35"/>
          <p:cNvGraphicFramePr/>
          <p:nvPr/>
        </p:nvGraphicFramePr>
        <p:xfrm>
          <a:off x="5951950" y="94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{A854ECBC-34E9-4A51-BF0D-1717FEECFA6F}</a:tableStyleId>
              </a:tblPr>
              <a:tblGrid>
                <a:gridCol w="166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Dictionary</a:t>
                      </a:r>
                      <a:endParaRPr sz="1100" b="1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dict()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 = {“name”: “Aaron”, “age”: 15} 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Collection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Changeable, ordered**, no duplicates</a:t>
                      </a:r>
                      <a:endParaRPr sz="9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3" name="Google Shape;193;p35"/>
          <p:cNvSpPr txBox="1"/>
          <p:nvPr/>
        </p:nvSpPr>
        <p:spPr>
          <a:xfrm>
            <a:off x="923325" y="944481"/>
            <a:ext cx="1168500" cy="4002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Numeric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35"/>
          <p:cNvSpPr txBox="1"/>
          <p:nvPr/>
        </p:nvSpPr>
        <p:spPr>
          <a:xfrm>
            <a:off x="7843888" y="944475"/>
            <a:ext cx="1168500" cy="4002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Sequence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94" name="Google Shape;194;p35"/>
          <p:cNvGraphicFramePr/>
          <p:nvPr/>
        </p:nvGraphicFramePr>
        <p:xfrm>
          <a:off x="3456038" y="32898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{A854ECBC-34E9-4A51-BF0D-1717FEECFA6F}</a:tableStyleId>
              </a:tblPr>
              <a:tblGrid>
                <a:gridCol w="192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Strings</a:t>
                      </a:r>
                      <a:endParaRPr sz="1100" b="1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str()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 = “hello world”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Sequence/Primitive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6B26B"/>
                        </a:gs>
                        <a:gs pos="100000">
                          <a:srgbClr val="B4A7D6"/>
                        </a:gs>
                      </a:gsLst>
                      <a:lin ang="2700006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Anything you could type with a keyboard. A sequence of characters. Ordered </a:t>
                      </a:r>
                      <a:endParaRPr sz="9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95" name="Google Shape;195;p35"/>
          <p:cNvCxnSpPr/>
          <p:nvPr/>
        </p:nvCxnSpPr>
        <p:spPr>
          <a:xfrm>
            <a:off x="1522788" y="677453"/>
            <a:ext cx="6909900" cy="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35"/>
          <p:cNvCxnSpPr>
            <a:endCxn id="184" idx="0"/>
          </p:cNvCxnSpPr>
          <p:nvPr/>
        </p:nvCxnSpPr>
        <p:spPr>
          <a:xfrm>
            <a:off x="8428138" y="681375"/>
            <a:ext cx="0" cy="2631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5"/>
          <p:cNvCxnSpPr/>
          <p:nvPr/>
        </p:nvCxnSpPr>
        <p:spPr>
          <a:xfrm>
            <a:off x="6783150" y="677715"/>
            <a:ext cx="0" cy="2706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35"/>
          <p:cNvCxnSpPr/>
          <p:nvPr/>
        </p:nvCxnSpPr>
        <p:spPr>
          <a:xfrm>
            <a:off x="3690600" y="677715"/>
            <a:ext cx="0" cy="2706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35"/>
          <p:cNvCxnSpPr/>
          <p:nvPr/>
        </p:nvCxnSpPr>
        <p:spPr>
          <a:xfrm>
            <a:off x="1522488" y="681503"/>
            <a:ext cx="0" cy="2631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00" name="Google Shape;200;p35"/>
          <p:cNvGraphicFramePr/>
          <p:nvPr/>
        </p:nvGraphicFramePr>
        <p:xfrm>
          <a:off x="46088" y="162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{A854ECBC-34E9-4A51-BF0D-1717FEECFA6F}</a:tableStyleId>
              </a:tblPr>
              <a:tblGrid>
                <a:gridCol w="90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Integer</a:t>
                      </a:r>
                      <a:endParaRPr sz="1100" b="1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int()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 = -3 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Primitive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Positive/Negative whole numbers, including 0</a:t>
                      </a:r>
                      <a:endParaRPr sz="9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1" name="Google Shape;201;p35"/>
          <p:cNvGraphicFramePr/>
          <p:nvPr/>
        </p:nvGraphicFramePr>
        <p:xfrm>
          <a:off x="1052913" y="16253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{A854ECBC-34E9-4A51-BF0D-1717FEECFA6F}</a:tableStyleId>
              </a:tblPr>
              <a:tblGrid>
                <a:gridCol w="90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Float</a:t>
                      </a:r>
                      <a:endParaRPr sz="1100" b="1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float()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 = 10.557 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Primitive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6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Numbers with decimals</a:t>
                      </a:r>
                      <a:endParaRPr sz="9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2" name="Google Shape;202;p35"/>
          <p:cNvGraphicFramePr/>
          <p:nvPr/>
        </p:nvGraphicFramePr>
        <p:xfrm>
          <a:off x="2059750" y="16253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{A854ECBC-34E9-4A51-BF0D-1717FEECFA6F}</a:tableStyleId>
              </a:tblPr>
              <a:tblGrid>
                <a:gridCol w="107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Complex</a:t>
                      </a:r>
                      <a:endParaRPr sz="1100" b="1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complex()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 = complex(3,5) 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Primitive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combination of a real and imaginary numbers</a:t>
                      </a:r>
                      <a:endParaRPr sz="9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03" name="Google Shape;203;p35"/>
          <p:cNvCxnSpPr/>
          <p:nvPr/>
        </p:nvCxnSpPr>
        <p:spPr>
          <a:xfrm>
            <a:off x="2599088" y="1477440"/>
            <a:ext cx="0" cy="1479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5"/>
          <p:cNvCxnSpPr/>
          <p:nvPr/>
        </p:nvCxnSpPr>
        <p:spPr>
          <a:xfrm>
            <a:off x="445638" y="1477440"/>
            <a:ext cx="2163600" cy="42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35"/>
          <p:cNvCxnSpPr/>
          <p:nvPr/>
        </p:nvCxnSpPr>
        <p:spPr>
          <a:xfrm>
            <a:off x="445625" y="1477440"/>
            <a:ext cx="0" cy="1479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06" name="Google Shape;206;p35"/>
          <p:cNvGraphicFramePr/>
          <p:nvPr/>
        </p:nvGraphicFramePr>
        <p:xfrm>
          <a:off x="5581288" y="32898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{A854ECBC-34E9-4A51-BF0D-1717FEECFA6F}</a:tableStyleId>
              </a:tblPr>
              <a:tblGrid>
                <a:gridCol w="176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List</a:t>
                      </a:r>
                      <a:endParaRPr sz="1100" b="1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list()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 = [1,2,”hello”]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Sequence/Collection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6B26B"/>
                        </a:gs>
                        <a:gs pos="100000">
                          <a:srgbClr val="9FC5E8"/>
                        </a:gs>
                      </a:gsLst>
                      <a:lin ang="2700006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Ordered, changeable, duplicates</a:t>
                      </a:r>
                      <a:endParaRPr sz="9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7" name="Google Shape;207;p35"/>
          <p:cNvGraphicFramePr/>
          <p:nvPr/>
        </p:nvGraphicFramePr>
        <p:xfrm>
          <a:off x="7459613" y="32898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{A854ECBC-34E9-4A51-BF0D-1717FEECFA6F}</a:tableStyleId>
              </a:tblPr>
              <a:tblGrid>
                <a:gridCol w="16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Tuple</a:t>
                      </a:r>
                      <a:endParaRPr sz="1100" b="1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tuple()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 = (1,2,2)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Sequence/Collection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6B26B"/>
                        </a:gs>
                        <a:gs pos="100000">
                          <a:srgbClr val="9FC5E8"/>
                        </a:gs>
                      </a:gsLst>
                      <a:lin ang="2700006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Ordered, unchangeable, duplicates</a:t>
                      </a:r>
                      <a:endParaRPr sz="9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8" name="Google Shape;208;p35"/>
          <p:cNvSpPr txBox="1"/>
          <p:nvPr/>
        </p:nvSpPr>
        <p:spPr>
          <a:xfrm>
            <a:off x="445626" y="4108478"/>
            <a:ext cx="2436900" cy="5232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*Values in sets are unchangeable, but items can be added/removed</a:t>
            </a:r>
            <a:endParaRPr sz="1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5"/>
          <p:cNvSpPr txBox="1"/>
          <p:nvPr/>
        </p:nvSpPr>
        <p:spPr>
          <a:xfrm>
            <a:off x="445626" y="4630658"/>
            <a:ext cx="2436900" cy="3540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**Dicts ordered as of python 3.7</a:t>
            </a:r>
            <a:endParaRPr sz="1100"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0" name="Google Shape;210;p35"/>
          <p:cNvCxnSpPr/>
          <p:nvPr/>
        </p:nvCxnSpPr>
        <p:spPr>
          <a:xfrm>
            <a:off x="4424988" y="3109613"/>
            <a:ext cx="4003200" cy="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35"/>
          <p:cNvCxnSpPr/>
          <p:nvPr/>
        </p:nvCxnSpPr>
        <p:spPr>
          <a:xfrm>
            <a:off x="5195188" y="677460"/>
            <a:ext cx="0" cy="2664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5"/>
          <p:cNvSpPr txBox="1"/>
          <p:nvPr/>
        </p:nvSpPr>
        <p:spPr>
          <a:xfrm>
            <a:off x="46100" y="41985"/>
            <a:ext cx="1877700" cy="3540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And there are even more!</a:t>
            </a:r>
            <a:endParaRPr sz="11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7" name="Google Shape;747;p80"/>
          <p:cNvCxnSpPr/>
          <p:nvPr/>
        </p:nvCxnSpPr>
        <p:spPr>
          <a:xfrm>
            <a:off x="1507575" y="1304663"/>
            <a:ext cx="0" cy="3123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8" name="Google Shape;748;p80"/>
          <p:cNvCxnSpPr>
            <a:stCxn id="749" idx="2"/>
          </p:cNvCxnSpPr>
          <p:nvPr/>
        </p:nvCxnSpPr>
        <p:spPr>
          <a:xfrm>
            <a:off x="8428138" y="1344675"/>
            <a:ext cx="0" cy="19848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" name="Google Shape;750;p80"/>
          <p:cNvCxnSpPr/>
          <p:nvPr/>
        </p:nvCxnSpPr>
        <p:spPr>
          <a:xfrm>
            <a:off x="4419488" y="3096495"/>
            <a:ext cx="0" cy="1947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1" name="Google Shape;751;p80"/>
          <p:cNvCxnSpPr/>
          <p:nvPr/>
        </p:nvCxnSpPr>
        <p:spPr>
          <a:xfrm>
            <a:off x="6465963" y="3109613"/>
            <a:ext cx="0" cy="1947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2" name="Google Shape;752;p80"/>
          <p:cNvSpPr txBox="1"/>
          <p:nvPr/>
        </p:nvSpPr>
        <p:spPr>
          <a:xfrm>
            <a:off x="3208800" y="50235"/>
            <a:ext cx="2726400" cy="4002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Python Data Types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3" name="Google Shape;753;p80"/>
          <p:cNvCxnSpPr>
            <a:stCxn id="752" idx="2"/>
          </p:cNvCxnSpPr>
          <p:nvPr/>
        </p:nvCxnSpPr>
        <p:spPr>
          <a:xfrm>
            <a:off x="4572000" y="450435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4" name="Google Shape;754;p80"/>
          <p:cNvCxnSpPr/>
          <p:nvPr/>
        </p:nvCxnSpPr>
        <p:spPr>
          <a:xfrm>
            <a:off x="4589213" y="410970"/>
            <a:ext cx="0" cy="2664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755" name="Google Shape;755;p80"/>
          <p:cNvGraphicFramePr/>
          <p:nvPr/>
        </p:nvGraphicFramePr>
        <p:xfrm>
          <a:off x="3235938" y="9444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{A854ECBC-34E9-4A51-BF0D-1717FEECFA6F}</a:tableStyleId>
              </a:tblPr>
              <a:tblGrid>
                <a:gridCol w="126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Set</a:t>
                      </a:r>
                      <a:endParaRPr sz="1100" b="1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set()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 = {1,2,3} 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Collection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unordered, unindexed, unchangeable*, no duplicates</a:t>
                      </a:r>
                      <a:endParaRPr sz="9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56" name="Google Shape;756;p80"/>
          <p:cNvGraphicFramePr/>
          <p:nvPr/>
        </p:nvGraphicFramePr>
        <p:xfrm>
          <a:off x="4589213" y="9444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{A854ECBC-34E9-4A51-BF0D-1717FEECFA6F}</a:tableStyleId>
              </a:tblPr>
              <a:tblGrid>
                <a:gridCol w="121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Boolean</a:t>
                      </a:r>
                      <a:endParaRPr sz="1100" b="1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bool()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 = True 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Primitive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Only two values: True, False</a:t>
                      </a:r>
                      <a:endParaRPr sz="9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57" name="Google Shape;757;p80"/>
          <p:cNvGraphicFramePr/>
          <p:nvPr/>
        </p:nvGraphicFramePr>
        <p:xfrm>
          <a:off x="5951950" y="94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{A854ECBC-34E9-4A51-BF0D-1717FEECFA6F}</a:tableStyleId>
              </a:tblPr>
              <a:tblGrid>
                <a:gridCol w="166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Dictionary</a:t>
                      </a:r>
                      <a:endParaRPr sz="1100" b="1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dict()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 = {“name”: “Aaron”, “age”: 15} 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Collection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Changeable, ordered**, no duplicates</a:t>
                      </a:r>
                      <a:endParaRPr sz="9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58" name="Google Shape;758;p80"/>
          <p:cNvSpPr txBox="1"/>
          <p:nvPr/>
        </p:nvSpPr>
        <p:spPr>
          <a:xfrm>
            <a:off x="923325" y="944481"/>
            <a:ext cx="1168500" cy="4002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Numeric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9" name="Google Shape;749;p80"/>
          <p:cNvSpPr txBox="1"/>
          <p:nvPr/>
        </p:nvSpPr>
        <p:spPr>
          <a:xfrm>
            <a:off x="7843888" y="944475"/>
            <a:ext cx="1168500" cy="4002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Sequence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59" name="Google Shape;759;p80"/>
          <p:cNvGraphicFramePr/>
          <p:nvPr/>
        </p:nvGraphicFramePr>
        <p:xfrm>
          <a:off x="3456038" y="32898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{A854ECBC-34E9-4A51-BF0D-1717FEECFA6F}</a:tableStyleId>
              </a:tblPr>
              <a:tblGrid>
                <a:gridCol w="192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Strings</a:t>
                      </a:r>
                      <a:endParaRPr sz="1100" b="1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str()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 = “hello world”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Sequence/Primitive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6B26B"/>
                        </a:gs>
                        <a:gs pos="100000">
                          <a:srgbClr val="B4A7D6"/>
                        </a:gs>
                      </a:gsLst>
                      <a:lin ang="2700006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Anything you could type with a keyboard. A sequence of characters. Ordered </a:t>
                      </a:r>
                      <a:endParaRPr sz="9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60" name="Google Shape;760;p80"/>
          <p:cNvCxnSpPr/>
          <p:nvPr/>
        </p:nvCxnSpPr>
        <p:spPr>
          <a:xfrm>
            <a:off x="1522788" y="677453"/>
            <a:ext cx="6909900" cy="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1" name="Google Shape;761;p80"/>
          <p:cNvCxnSpPr>
            <a:endCxn id="749" idx="0"/>
          </p:cNvCxnSpPr>
          <p:nvPr/>
        </p:nvCxnSpPr>
        <p:spPr>
          <a:xfrm>
            <a:off x="8428138" y="681375"/>
            <a:ext cx="0" cy="2631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80"/>
          <p:cNvCxnSpPr/>
          <p:nvPr/>
        </p:nvCxnSpPr>
        <p:spPr>
          <a:xfrm>
            <a:off x="6783150" y="677715"/>
            <a:ext cx="0" cy="2706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80"/>
          <p:cNvCxnSpPr/>
          <p:nvPr/>
        </p:nvCxnSpPr>
        <p:spPr>
          <a:xfrm>
            <a:off x="3690600" y="677715"/>
            <a:ext cx="0" cy="2706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80"/>
          <p:cNvCxnSpPr/>
          <p:nvPr/>
        </p:nvCxnSpPr>
        <p:spPr>
          <a:xfrm>
            <a:off x="1522488" y="681503"/>
            <a:ext cx="0" cy="2631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765" name="Google Shape;765;p80"/>
          <p:cNvGraphicFramePr/>
          <p:nvPr/>
        </p:nvGraphicFramePr>
        <p:xfrm>
          <a:off x="46088" y="162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{A854ECBC-34E9-4A51-BF0D-1717FEECFA6F}</a:tableStyleId>
              </a:tblPr>
              <a:tblGrid>
                <a:gridCol w="90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Integer</a:t>
                      </a:r>
                      <a:endParaRPr sz="1100" b="1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int()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 = -3 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Primitive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Positive/Negative whole numbers, including 0</a:t>
                      </a:r>
                      <a:endParaRPr sz="9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66" name="Google Shape;766;p80"/>
          <p:cNvGraphicFramePr/>
          <p:nvPr/>
        </p:nvGraphicFramePr>
        <p:xfrm>
          <a:off x="1052913" y="16253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{A854ECBC-34E9-4A51-BF0D-1717FEECFA6F}</a:tableStyleId>
              </a:tblPr>
              <a:tblGrid>
                <a:gridCol w="90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Float</a:t>
                      </a:r>
                      <a:endParaRPr sz="1100" b="1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float()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 = 10.557 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Primitive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6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Numbers with decimals</a:t>
                      </a:r>
                      <a:endParaRPr sz="9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67" name="Google Shape;767;p80"/>
          <p:cNvGraphicFramePr/>
          <p:nvPr/>
        </p:nvGraphicFramePr>
        <p:xfrm>
          <a:off x="2059750" y="16253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{A854ECBC-34E9-4A51-BF0D-1717FEECFA6F}</a:tableStyleId>
              </a:tblPr>
              <a:tblGrid>
                <a:gridCol w="107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Complex</a:t>
                      </a:r>
                      <a:endParaRPr sz="1100" b="1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complex()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 = complex(3,5) 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Primitive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combination of a real and imaginary numbers</a:t>
                      </a:r>
                      <a:endParaRPr sz="9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68" name="Google Shape;768;p80"/>
          <p:cNvCxnSpPr/>
          <p:nvPr/>
        </p:nvCxnSpPr>
        <p:spPr>
          <a:xfrm>
            <a:off x="2599088" y="1477440"/>
            <a:ext cx="0" cy="1479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9" name="Google Shape;769;p80"/>
          <p:cNvCxnSpPr/>
          <p:nvPr/>
        </p:nvCxnSpPr>
        <p:spPr>
          <a:xfrm>
            <a:off x="445638" y="1477440"/>
            <a:ext cx="2163600" cy="42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0" name="Google Shape;770;p80"/>
          <p:cNvCxnSpPr/>
          <p:nvPr/>
        </p:nvCxnSpPr>
        <p:spPr>
          <a:xfrm>
            <a:off x="445625" y="1477440"/>
            <a:ext cx="0" cy="1479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771" name="Google Shape;771;p80"/>
          <p:cNvGraphicFramePr/>
          <p:nvPr/>
        </p:nvGraphicFramePr>
        <p:xfrm>
          <a:off x="5581288" y="32898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{A854ECBC-34E9-4A51-BF0D-1717FEECFA6F}</a:tableStyleId>
              </a:tblPr>
              <a:tblGrid>
                <a:gridCol w="176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List</a:t>
                      </a:r>
                      <a:endParaRPr sz="1100" b="1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list()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 = [1,2,”hello”]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Sequence/Collection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6B26B"/>
                        </a:gs>
                        <a:gs pos="100000">
                          <a:srgbClr val="9FC5E8"/>
                        </a:gs>
                      </a:gsLst>
                      <a:lin ang="2700006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Ordered, changeable, duplicates</a:t>
                      </a:r>
                      <a:endParaRPr sz="9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72" name="Google Shape;772;p80"/>
          <p:cNvGraphicFramePr/>
          <p:nvPr/>
        </p:nvGraphicFramePr>
        <p:xfrm>
          <a:off x="7459613" y="32898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{A854ECBC-34E9-4A51-BF0D-1717FEECFA6F}</a:tableStyleId>
              </a:tblPr>
              <a:tblGrid>
                <a:gridCol w="16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Tuple</a:t>
                      </a:r>
                      <a:endParaRPr sz="1100" b="1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tuple()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 = (1,2,2)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Sequence/Collection</a:t>
                      </a:r>
                      <a:endParaRPr sz="11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6B26B"/>
                        </a:gs>
                        <a:gs pos="100000">
                          <a:srgbClr val="9FC5E8"/>
                        </a:gs>
                      </a:gsLst>
                      <a:lin ang="2700006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Ordered, unchangeable, duplicates</a:t>
                      </a:r>
                      <a:endParaRPr sz="900"/>
                    </a:p>
                  </a:txBody>
                  <a:tcPr marL="91425" marR="91425" marT="68575" marB="6857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3" name="Google Shape;773;p80"/>
          <p:cNvSpPr txBox="1"/>
          <p:nvPr/>
        </p:nvSpPr>
        <p:spPr>
          <a:xfrm>
            <a:off x="445626" y="4108478"/>
            <a:ext cx="2436900" cy="5232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*Values in sets are unchangeable, but items can be added/removed</a:t>
            </a:r>
            <a:endParaRPr sz="1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80"/>
          <p:cNvSpPr txBox="1"/>
          <p:nvPr/>
        </p:nvSpPr>
        <p:spPr>
          <a:xfrm>
            <a:off x="445626" y="4630658"/>
            <a:ext cx="2436900" cy="3540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**Dicts ordered as of python 3.7</a:t>
            </a:r>
            <a:endParaRPr sz="1100"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5" name="Google Shape;775;p80"/>
          <p:cNvCxnSpPr/>
          <p:nvPr/>
        </p:nvCxnSpPr>
        <p:spPr>
          <a:xfrm>
            <a:off x="4424988" y="3109613"/>
            <a:ext cx="4003200" cy="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80"/>
          <p:cNvCxnSpPr/>
          <p:nvPr/>
        </p:nvCxnSpPr>
        <p:spPr>
          <a:xfrm>
            <a:off x="5195188" y="677460"/>
            <a:ext cx="0" cy="2664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7" name="Google Shape;777;p80"/>
          <p:cNvSpPr txBox="1"/>
          <p:nvPr/>
        </p:nvSpPr>
        <p:spPr>
          <a:xfrm>
            <a:off x="46100" y="41985"/>
            <a:ext cx="1877700" cy="3540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And there are even more!</a:t>
            </a:r>
            <a:endParaRPr sz="11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1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Functions To ADD/REMOVE</a:t>
            </a:r>
            <a:endParaRPr/>
          </a:p>
        </p:txBody>
      </p:sp>
      <p:graphicFrame>
        <p:nvGraphicFramePr>
          <p:cNvPr id="783" name="Google Shape;783;p81"/>
          <p:cNvGraphicFramePr/>
          <p:nvPr/>
        </p:nvGraphicFramePr>
        <p:xfrm>
          <a:off x="629050" y="105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{A854ECBC-34E9-4A51-BF0D-1717FEECFA6F}</a:tableStyleId>
              </a:tblPr>
              <a:tblGrid>
                <a:gridCol w="176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Function Name</a:t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Purpose</a:t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Return?</a:t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Note</a:t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.append(value)</a:t>
                      </a:r>
                      <a:endParaRPr sz="13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the given value at the end of the list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None, just changes the list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append(value) and insert(-1,value) function identically 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.insert(index, value)</a:t>
                      </a:r>
                      <a:endParaRPr sz="13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the given value at the given index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None, just changes the list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.remove(value)</a:t>
                      </a:r>
                      <a:endParaRPr sz="13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Searches for the list for the provided value and removes it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None, just changes the list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Only removes first occurrence of value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.pop(index)</a:t>
                      </a:r>
                      <a:endParaRPr sz="13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Removes the value and the provided index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Gives you the removed value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Providing an index is optional, if not provided uses -1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2"/>
          <p:cNvSpPr txBox="1">
            <a:spLocks noGrp="1"/>
          </p:cNvSpPr>
          <p:nvPr>
            <p:ph type="title"/>
          </p:nvPr>
        </p:nvSpPr>
        <p:spPr>
          <a:xfrm>
            <a:off x="471488" y="28265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What did we learn?</a:t>
            </a:r>
            <a:endParaRPr/>
          </a:p>
        </p:txBody>
      </p:sp>
      <p:sp>
        <p:nvSpPr>
          <p:cNvPr id="789" name="Google Shape;789;p82"/>
          <p:cNvSpPr/>
          <p:nvPr/>
        </p:nvSpPr>
        <p:spPr>
          <a:xfrm>
            <a:off x="523075" y="1369625"/>
            <a:ext cx="3943200" cy="932100"/>
          </a:xfrm>
          <a:prstGeom prst="roundRect">
            <a:avLst>
              <a:gd name="adj" fmla="val 10000"/>
            </a:avLst>
          </a:prstGeom>
          <a:solidFill>
            <a:srgbClr val="E69138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82"/>
          <p:cNvSpPr txBox="1"/>
          <p:nvPr/>
        </p:nvSpPr>
        <p:spPr>
          <a:xfrm>
            <a:off x="1157125" y="1369700"/>
            <a:ext cx="1372200" cy="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650" tIns="98650" rIns="98650" bIns="9865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Data Structures</a:t>
            </a:r>
            <a:endParaRPr sz="19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1" name="Google Shape;791;p82"/>
          <p:cNvSpPr txBox="1"/>
          <p:nvPr/>
        </p:nvSpPr>
        <p:spPr>
          <a:xfrm>
            <a:off x="2573125" y="1369700"/>
            <a:ext cx="1853100" cy="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650" tIns="98650" rIns="98650" bIns="9865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Store a number of values together, in some specific order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82"/>
          <p:cNvSpPr/>
          <p:nvPr/>
        </p:nvSpPr>
        <p:spPr>
          <a:xfrm>
            <a:off x="523075" y="2435525"/>
            <a:ext cx="3943200" cy="932100"/>
          </a:xfrm>
          <a:prstGeom prst="roundRect">
            <a:avLst>
              <a:gd name="adj" fmla="val 10000"/>
            </a:avLst>
          </a:prstGeom>
          <a:solidFill>
            <a:srgbClr val="B45F0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82"/>
          <p:cNvSpPr txBox="1"/>
          <p:nvPr/>
        </p:nvSpPr>
        <p:spPr>
          <a:xfrm>
            <a:off x="1157125" y="2435600"/>
            <a:ext cx="1372200" cy="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650" tIns="98650" rIns="98650" bIns="9865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Sets</a:t>
            </a:r>
            <a:endParaRPr sz="19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4" name="Google Shape;794;p82"/>
          <p:cNvSpPr txBox="1"/>
          <p:nvPr/>
        </p:nvSpPr>
        <p:spPr>
          <a:xfrm>
            <a:off x="2573125" y="2435600"/>
            <a:ext cx="1853100" cy="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650" tIns="98650" rIns="98650" bIns="9865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Data structure for holding unique values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82"/>
          <p:cNvSpPr/>
          <p:nvPr/>
        </p:nvSpPr>
        <p:spPr>
          <a:xfrm>
            <a:off x="523075" y="3501425"/>
            <a:ext cx="3943200" cy="932100"/>
          </a:xfrm>
          <a:prstGeom prst="roundRect">
            <a:avLst>
              <a:gd name="adj" fmla="val 10000"/>
            </a:avLst>
          </a:prstGeom>
          <a:solidFill>
            <a:srgbClr val="783F0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82"/>
          <p:cNvSpPr txBox="1"/>
          <p:nvPr/>
        </p:nvSpPr>
        <p:spPr>
          <a:xfrm>
            <a:off x="1157125" y="3501500"/>
            <a:ext cx="1555800" cy="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650" tIns="98650" rIns="98650" bIns="9865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Dictionaries </a:t>
            </a:r>
            <a:endParaRPr sz="19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7" name="Google Shape;797;p82"/>
          <p:cNvSpPr txBox="1"/>
          <p:nvPr/>
        </p:nvSpPr>
        <p:spPr>
          <a:xfrm>
            <a:off x="2573125" y="3501500"/>
            <a:ext cx="1853100" cy="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650" tIns="98650" rIns="98650" bIns="9865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data structure for holding key-value pairs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82"/>
          <p:cNvSpPr/>
          <p:nvPr/>
        </p:nvSpPr>
        <p:spPr>
          <a:xfrm>
            <a:off x="4682025" y="2435525"/>
            <a:ext cx="3943200" cy="932100"/>
          </a:xfrm>
          <a:prstGeom prst="roundRect">
            <a:avLst>
              <a:gd name="adj" fmla="val 10000"/>
            </a:avLst>
          </a:prstGeom>
          <a:solidFill>
            <a:srgbClr val="38761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82"/>
          <p:cNvSpPr txBox="1"/>
          <p:nvPr/>
        </p:nvSpPr>
        <p:spPr>
          <a:xfrm>
            <a:off x="5316075" y="2435600"/>
            <a:ext cx="1372200" cy="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650" tIns="98650" rIns="98650" bIns="9865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Misc.</a:t>
            </a:r>
            <a:endParaRPr sz="19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00" name="Google Shape;800;p82"/>
          <p:cNvSpPr txBox="1"/>
          <p:nvPr/>
        </p:nvSpPr>
        <p:spPr>
          <a:xfrm>
            <a:off x="6732075" y="2435600"/>
            <a:ext cx="1853100" cy="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650" tIns="98650" rIns="98650" bIns="9865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operator, casting between data structures, making empty versions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1" name="Google Shape;8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365" y="2643050"/>
            <a:ext cx="514949" cy="51495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2" name="Google Shape;80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91" y="1572775"/>
            <a:ext cx="590450" cy="59045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3" name="Google Shape;80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291" y="3712000"/>
            <a:ext cx="590450" cy="59045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4" name="Google Shape;804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300" y="2642900"/>
            <a:ext cx="514949" cy="5149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3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500"/>
              <a:t>Announcements</a:t>
            </a:r>
            <a:endParaRPr sz="2500"/>
          </a:p>
        </p:txBody>
      </p:sp>
      <p:sp>
        <p:nvSpPr>
          <p:cNvPr id="810" name="Google Shape;810;p83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194000" cy="3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❖"/>
            </a:pPr>
            <a:r>
              <a:rPr lang="en"/>
              <a:t>Participation 6 due</a:t>
            </a:r>
            <a:r>
              <a:rPr lang="en">
                <a:solidFill>
                  <a:schemeClr val="accent6"/>
                </a:solidFill>
              </a:rPr>
              <a:t> </a:t>
            </a:r>
            <a:r>
              <a:rPr lang="en" b="1">
                <a:solidFill>
                  <a:schemeClr val="accent6"/>
                </a:solidFill>
              </a:rPr>
              <a:t>Thursday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❖"/>
            </a:pPr>
            <a:r>
              <a:rPr lang="en"/>
              <a:t>Quiz 6 due </a:t>
            </a:r>
            <a:r>
              <a:rPr lang="en" b="1">
                <a:solidFill>
                  <a:schemeClr val="accent6"/>
                </a:solidFill>
              </a:rPr>
              <a:t>Thursday</a:t>
            </a:r>
            <a:endParaRPr b="1">
              <a:solidFill>
                <a:schemeClr val="accent6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800"/>
              <a:buChar char="❖"/>
            </a:pPr>
            <a:r>
              <a:rPr lang="en"/>
              <a:t>Lab on </a:t>
            </a:r>
            <a:r>
              <a:rPr lang="en" b="1">
                <a:solidFill>
                  <a:schemeClr val="accent6"/>
                </a:solidFill>
              </a:rPr>
              <a:t>Friday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" name="Google Shape;217;p36"/>
          <p:cNvGraphicFramePr/>
          <p:nvPr/>
        </p:nvGraphicFramePr>
        <p:xfrm>
          <a:off x="1143001" y="18385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u="none" strike="noStrike" cap="none">
                          <a:solidFill>
                            <a:srgbClr val="000000"/>
                          </a:solidFill>
                        </a:rPr>
                        <a:t>Lists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u="none" strike="noStrike" cap="none">
                          <a:solidFill>
                            <a:srgbClr val="000000"/>
                          </a:solidFill>
                        </a:rPr>
                        <a:t>Tuples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u="none" strike="noStrike" cap="none">
                          <a:solidFill>
                            <a:srgbClr val="000000"/>
                          </a:solidFill>
                        </a:rPr>
                        <a:t>Strings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7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strike="noStrike" cap="none">
                          <a:solidFill>
                            <a:srgbClr val="000000"/>
                          </a:solidFill>
                        </a:rPr>
                        <a:t>Declared with Square Brackets: 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800" b="0">
                          <a:solidFill>
                            <a:srgbClr val="09865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800" b="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800" b="0">
                          <a:solidFill>
                            <a:srgbClr val="09865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1.0</a:t>
                      </a:r>
                      <a:r>
                        <a:rPr lang="en" sz="1800" b="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800" b="0">
                          <a:solidFill>
                            <a:srgbClr val="A3151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'one'</a:t>
                      </a:r>
                      <a:r>
                        <a:rPr lang="en" sz="1800" b="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Declared with Parenthesis: 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800" b="0">
                          <a:solidFill>
                            <a:srgbClr val="09865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800" b="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800" b="0">
                          <a:solidFill>
                            <a:srgbClr val="09865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1.0</a:t>
                      </a:r>
                      <a:r>
                        <a:rPr lang="en" sz="1800" b="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800" b="0">
                          <a:solidFill>
                            <a:srgbClr val="A3151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'one’</a:t>
                      </a:r>
                      <a:r>
                        <a:rPr lang="en" sz="1800" b="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</a:rPr>
                        <a:t>Declared </a:t>
                      </a:r>
                      <a:r>
                        <a:rPr lang="en" sz="1800"/>
                        <a:t>with Quotes: 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>
                          <a:solidFill>
                            <a:srgbClr val="A3151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'Hello' </a:t>
                      </a:r>
                      <a:r>
                        <a:rPr lang="en" sz="1800" b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 </a:t>
                      </a:r>
                      <a:r>
                        <a:rPr lang="en" sz="1800" b="0">
                          <a:solidFill>
                            <a:srgbClr val="A3151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"Hello"</a:t>
                      </a:r>
                      <a:endParaRPr sz="1800" b="0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8" name="Google Shape;218;p36"/>
          <p:cNvSpPr/>
          <p:nvPr/>
        </p:nvSpPr>
        <p:spPr>
          <a:xfrm>
            <a:off x="1975312" y="456413"/>
            <a:ext cx="2212200" cy="8259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store </a:t>
            </a:r>
            <a:r>
              <a:rPr lang="e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type</a:t>
            </a:r>
            <a:endParaRPr sz="1100"/>
          </a:p>
        </p:txBody>
      </p:sp>
      <p:sp>
        <p:nvSpPr>
          <p:cNvPr id="219" name="Google Shape;219;p36"/>
          <p:cNvSpPr/>
          <p:nvPr/>
        </p:nvSpPr>
        <p:spPr>
          <a:xfrm>
            <a:off x="5833205" y="458850"/>
            <a:ext cx="2212200" cy="8259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only store characters</a:t>
            </a:r>
            <a:endParaRPr sz="1100"/>
          </a:p>
        </p:txBody>
      </p:sp>
      <p:sp>
        <p:nvSpPr>
          <p:cNvPr id="220" name="Google Shape;220;p36"/>
          <p:cNvSpPr/>
          <p:nvPr/>
        </p:nvSpPr>
        <p:spPr>
          <a:xfrm>
            <a:off x="844288" y="3868825"/>
            <a:ext cx="3030900" cy="7674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Mutable, can be changed after creation</a:t>
            </a:r>
            <a:endParaRPr sz="1100"/>
          </a:p>
        </p:txBody>
      </p:sp>
      <p:sp>
        <p:nvSpPr>
          <p:cNvPr id="221" name="Google Shape;221;p36"/>
          <p:cNvSpPr/>
          <p:nvPr/>
        </p:nvSpPr>
        <p:spPr>
          <a:xfrm>
            <a:off x="6696241" y="1329355"/>
            <a:ext cx="302400" cy="464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6"/>
          <p:cNvSpPr/>
          <p:nvPr/>
        </p:nvSpPr>
        <p:spPr>
          <a:xfrm>
            <a:off x="3664974" y="1308245"/>
            <a:ext cx="302400" cy="464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6"/>
          <p:cNvSpPr/>
          <p:nvPr/>
        </p:nvSpPr>
        <p:spPr>
          <a:xfrm>
            <a:off x="2204882" y="1308245"/>
            <a:ext cx="302400" cy="464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6"/>
          <p:cNvSpPr/>
          <p:nvPr/>
        </p:nvSpPr>
        <p:spPr>
          <a:xfrm rot="10800000">
            <a:off x="2208512" y="3370553"/>
            <a:ext cx="302400" cy="464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/>
          <p:nvPr/>
        </p:nvSpPr>
        <p:spPr>
          <a:xfrm rot="10800000">
            <a:off x="6131584" y="3370553"/>
            <a:ext cx="302400" cy="464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6"/>
          <p:cNvSpPr/>
          <p:nvPr/>
        </p:nvSpPr>
        <p:spPr>
          <a:xfrm rot="10800000">
            <a:off x="5176626" y="3370552"/>
            <a:ext cx="302400" cy="464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6"/>
          <p:cNvSpPr/>
          <p:nvPr/>
        </p:nvSpPr>
        <p:spPr>
          <a:xfrm>
            <a:off x="4223713" y="3893300"/>
            <a:ext cx="3030900" cy="7674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Immutable, can't be changed after creation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780"/>
              <a:t>Data Structures</a:t>
            </a:r>
            <a:endParaRPr sz="6780"/>
          </a:p>
        </p:txBody>
      </p:sp>
      <p:sp>
        <p:nvSpPr>
          <p:cNvPr id="233" name="Google Shape;233;p37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can organizing data work to solve problems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Why have a Data Structure?</a:t>
            </a:r>
            <a:endParaRPr/>
          </a:p>
        </p:txBody>
      </p:sp>
      <p:sp>
        <p:nvSpPr>
          <p:cNvPr id="239" name="Google Shape;239;p38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9806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Your computer needs to store a lot of data.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We could choose not to organize it, but that would make it hard to find things, and even harder to solve problems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So, we put the data in organization structures called </a:t>
            </a:r>
            <a:r>
              <a:rPr lang="en" sz="2400" b="1">
                <a:solidFill>
                  <a:schemeClr val="accent6"/>
                </a:solidFill>
              </a:rPr>
              <a:t>data structures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240" name="Google Shape;240;p38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0038" y="946922"/>
            <a:ext cx="3329143" cy="279218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What is a Data Structure?</a:t>
            </a:r>
            <a:endParaRPr/>
          </a:p>
        </p:txBody>
      </p:sp>
      <p:sp>
        <p:nvSpPr>
          <p:cNvPr id="246" name="Google Shape;246;p39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A </a:t>
            </a:r>
            <a:r>
              <a:rPr lang="en" sz="2400" b="1">
                <a:solidFill>
                  <a:schemeClr val="accent6"/>
                </a:solidFill>
              </a:rPr>
              <a:t>data structure</a:t>
            </a:r>
            <a:r>
              <a:rPr lang="en" sz="2400" b="1"/>
              <a:t> </a:t>
            </a:r>
            <a:r>
              <a:rPr lang="en" sz="2400"/>
              <a:t>is a way of storing multiple pieces of data together in memory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Examples: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String (str) [sort-of]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Tuple (tuple)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List (list)</a:t>
            </a:r>
            <a:endParaRPr/>
          </a:p>
        </p:txBody>
      </p:sp>
      <p:sp>
        <p:nvSpPr>
          <p:cNvPr id="247" name="Google Shape;247;p39"/>
          <p:cNvSpPr/>
          <p:nvPr/>
        </p:nvSpPr>
        <p:spPr>
          <a:xfrm>
            <a:off x="6679108" y="3172993"/>
            <a:ext cx="147600" cy="278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9"/>
          <p:cNvSpPr/>
          <p:nvPr/>
        </p:nvSpPr>
        <p:spPr>
          <a:xfrm>
            <a:off x="4761186" y="1541206"/>
            <a:ext cx="959723" cy="3318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Greeting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9"/>
          <p:cNvSpPr/>
          <p:nvPr/>
        </p:nvSpPr>
        <p:spPr>
          <a:xfrm>
            <a:off x="5720870" y="1541206"/>
            <a:ext cx="473400" cy="3318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str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39"/>
          <p:cNvSpPr/>
          <p:nvPr/>
        </p:nvSpPr>
        <p:spPr>
          <a:xfrm>
            <a:off x="6275440" y="1541206"/>
            <a:ext cx="354000" cy="3318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39"/>
          <p:cNvSpPr/>
          <p:nvPr/>
        </p:nvSpPr>
        <p:spPr>
          <a:xfrm>
            <a:off x="6629402" y="1541206"/>
            <a:ext cx="354000" cy="3318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9"/>
          <p:cNvSpPr/>
          <p:nvPr/>
        </p:nvSpPr>
        <p:spPr>
          <a:xfrm>
            <a:off x="7315202" y="1541206"/>
            <a:ext cx="354000" cy="3318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l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39"/>
          <p:cNvSpPr/>
          <p:nvPr/>
        </p:nvSpPr>
        <p:spPr>
          <a:xfrm>
            <a:off x="6961241" y="1541206"/>
            <a:ext cx="354000" cy="3318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l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9"/>
          <p:cNvSpPr/>
          <p:nvPr/>
        </p:nvSpPr>
        <p:spPr>
          <a:xfrm>
            <a:off x="7669164" y="1541206"/>
            <a:ext cx="354000" cy="3318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o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9"/>
          <p:cNvSpPr/>
          <p:nvPr/>
        </p:nvSpPr>
        <p:spPr>
          <a:xfrm>
            <a:off x="4896464" y="2160639"/>
            <a:ext cx="3392100" cy="25809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6" name="Google Shape;256;p39"/>
          <p:cNvGraphicFramePr/>
          <p:nvPr/>
        </p:nvGraphicFramePr>
        <p:xfrm>
          <a:off x="5795528" y="3172993"/>
          <a:ext cx="1612700" cy="278125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8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ones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7" name="Google Shape;257;p39"/>
          <p:cNvGraphicFramePr/>
          <p:nvPr/>
        </p:nvGraphicFramePr>
        <p:xfrm>
          <a:off x="5390684" y="4008058"/>
          <a:ext cx="685800" cy="278125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8" name="Google Shape;258;p39"/>
          <p:cNvGraphicFramePr/>
          <p:nvPr/>
        </p:nvGraphicFramePr>
        <p:xfrm>
          <a:off x="6797093" y="3982432"/>
          <a:ext cx="986350" cy="278125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93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float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9" name="Google Shape;259;p39"/>
          <p:cNvGraphicFramePr/>
          <p:nvPr/>
        </p:nvGraphicFramePr>
        <p:xfrm>
          <a:off x="6076484" y="2552883"/>
          <a:ext cx="986350" cy="278125"/>
        </p:xfrm>
        <a:graphic>
          <a:graphicData uri="http://schemas.openxmlformats.org/drawingml/2006/table">
            <a:tbl>
              <a:tblPr>
                <a:noFill/>
                <a:tableStyleId>{08A465D7-D340-4FCA-BA7F-5953FDA2E7D6}</a:tableStyleId>
              </a:tblPr>
              <a:tblGrid>
                <a:gridCol w="493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'one'</a:t>
                      </a:r>
                      <a:endParaRPr sz="9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61" name="Google Shape;261;p39"/>
          <p:cNvCxnSpPr/>
          <p:nvPr/>
        </p:nvCxnSpPr>
        <p:spPr>
          <a:xfrm rot="-5400000" flipH="1">
            <a:off x="6853896" y="3546077"/>
            <a:ext cx="527100" cy="3453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2" name="Google Shape;262;p39"/>
          <p:cNvCxnSpPr/>
          <p:nvPr/>
        </p:nvCxnSpPr>
        <p:spPr>
          <a:xfrm rot="10800000">
            <a:off x="6569764" y="2831158"/>
            <a:ext cx="838500" cy="480900"/>
          </a:xfrm>
          <a:prstGeom prst="bentConnector4">
            <a:avLst>
              <a:gd name="adj1" fmla="val -20445"/>
              <a:gd name="adj2" fmla="val 64453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" name="Google Shape;282;p40">
            <a:extLst>
              <a:ext uri="{FF2B5EF4-FFF2-40B4-BE49-F238E27FC236}">
                <a16:creationId xmlns:a16="http://schemas.microsoft.com/office/drawing/2014/main" id="{219AB8E2-48E7-F2F6-30EF-40F75AFAFBA5}"/>
              </a:ext>
            </a:extLst>
          </p:cNvPr>
          <p:cNvCxnSpPr/>
          <p:nvPr/>
        </p:nvCxnSpPr>
        <p:spPr>
          <a:xfrm rot="5400000">
            <a:off x="5964859" y="3219823"/>
            <a:ext cx="556800" cy="10194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Coles 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419E2F"/>
      </a:accent5>
      <a:accent6>
        <a:srgbClr val="FFEB38"/>
      </a:accent6>
      <a:hlink>
        <a:srgbClr val="FF9900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3973</Words>
  <Application>Microsoft Office PowerPoint</Application>
  <PresentationFormat>On-screen Show (16:9)</PresentationFormat>
  <Paragraphs>842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Calibri</vt:lpstr>
      <vt:lpstr>Consolas</vt:lpstr>
      <vt:lpstr>Roboto</vt:lpstr>
      <vt:lpstr>Roboto Slab</vt:lpstr>
      <vt:lpstr>Century Gothic</vt:lpstr>
      <vt:lpstr>Arial</vt:lpstr>
      <vt:lpstr>Coles Marina</vt:lpstr>
      <vt:lpstr>CICS 110: Lecture 11</vt:lpstr>
      <vt:lpstr>Learning Goals</vt:lpstr>
      <vt:lpstr>Announcements</vt:lpstr>
      <vt:lpstr>Recap</vt:lpstr>
      <vt:lpstr>PowerPoint Presentation</vt:lpstr>
      <vt:lpstr>PowerPoint Presentation</vt:lpstr>
      <vt:lpstr>Data Structures</vt:lpstr>
      <vt:lpstr>Why have a Data Structure?</vt:lpstr>
      <vt:lpstr>What is a Data Structure?</vt:lpstr>
      <vt:lpstr>What is a Data Structure?</vt:lpstr>
      <vt:lpstr>Data Structures as Problem Solving</vt:lpstr>
      <vt:lpstr>Sets</vt:lpstr>
      <vt:lpstr>What is a set?</vt:lpstr>
      <vt:lpstr>Making a set</vt:lpstr>
      <vt:lpstr>Making a set</vt:lpstr>
      <vt:lpstr>Making a set</vt:lpstr>
      <vt:lpstr>Activity: Tier List Part 1</vt:lpstr>
      <vt:lpstr>Sets Methods</vt:lpstr>
      <vt:lpstr>Some Set Methods</vt:lpstr>
      <vt:lpstr>Some Set Methods</vt:lpstr>
      <vt:lpstr>Some Set Methods</vt:lpstr>
      <vt:lpstr>Some Set Methods</vt:lpstr>
      <vt:lpstr>Some Set Methods</vt:lpstr>
      <vt:lpstr>Some Set Methods</vt:lpstr>
      <vt:lpstr>Mathematical Set Methods</vt:lpstr>
      <vt:lpstr>Activity: Tier List 2</vt:lpstr>
      <vt:lpstr>Dictionaries</vt:lpstr>
      <vt:lpstr>Dictionaries...</vt:lpstr>
      <vt:lpstr>Dictionaries...</vt:lpstr>
      <vt:lpstr>Dictionary Example</vt:lpstr>
      <vt:lpstr>Dictionary Example</vt:lpstr>
      <vt:lpstr>Dictionary Example</vt:lpstr>
      <vt:lpstr>Dictionary Example</vt:lpstr>
      <vt:lpstr>Dictionary Methods</vt:lpstr>
      <vt:lpstr>Dictionary Methods</vt:lpstr>
      <vt:lpstr>Dictionary Methods</vt:lpstr>
      <vt:lpstr>Dictionary Methods</vt:lpstr>
      <vt:lpstr>Dictionary Methods</vt:lpstr>
      <vt:lpstr>Finishing the Tier List</vt:lpstr>
      <vt:lpstr>Miscellaneous</vt:lpstr>
      <vt:lpstr>Check membership</vt:lpstr>
      <vt:lpstr>Casting</vt:lpstr>
      <vt:lpstr>Empty</vt:lpstr>
      <vt:lpstr>Looping</vt:lpstr>
      <vt:lpstr>For Loops</vt:lpstr>
      <vt:lpstr>For Loops</vt:lpstr>
      <vt:lpstr>For Loops</vt:lpstr>
      <vt:lpstr>Recap + Closing</vt:lpstr>
      <vt:lpstr>Data Structure Differences</vt:lpstr>
      <vt:lpstr>PowerPoint Presentation</vt:lpstr>
      <vt:lpstr>List Functions To ADD/REMOVE</vt:lpstr>
      <vt:lpstr>What did we learn?</vt:lpstr>
      <vt:lpstr>Announcements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CICS 110: Lecture 11</dc:title>
  <cp:lastModifiedBy>kobi</cp:lastModifiedBy>
  <cp:revision>1</cp:revision>
  <dcterms:modified xsi:type="dcterms:W3CDTF">2023-03-27T15:06:19Z</dcterms:modified>
</cp:coreProperties>
</file>